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  <p:sldMasterId id="2147483746" r:id="rId2"/>
    <p:sldMasterId id="2147483772" r:id="rId3"/>
  </p:sldMasterIdLst>
  <p:notesMasterIdLst>
    <p:notesMasterId r:id="rId16"/>
  </p:notesMasterIdLst>
  <p:sldIdLst>
    <p:sldId id="256" r:id="rId4"/>
    <p:sldId id="330" r:id="rId5"/>
    <p:sldId id="328" r:id="rId6"/>
    <p:sldId id="329" r:id="rId7"/>
    <p:sldId id="303" r:id="rId8"/>
    <p:sldId id="327" r:id="rId9"/>
    <p:sldId id="309" r:id="rId10"/>
    <p:sldId id="323" r:id="rId11"/>
    <p:sldId id="321" r:id="rId12"/>
    <p:sldId id="325" r:id="rId13"/>
    <p:sldId id="322" r:id="rId14"/>
    <p:sldId id="301" r:id="rId15"/>
  </p:sldIdLst>
  <p:sldSz cx="12192000" cy="6858000"/>
  <p:notesSz cx="6735763" cy="9866313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7EA9CA"/>
    <a:srgbClr val="1F9C97"/>
    <a:srgbClr val="0070C0"/>
    <a:srgbClr val="A9DAA5"/>
    <a:srgbClr val="FF9933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3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16" y="102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787D9-5C40-4395-B22E-EE552C6972BF}" type="doc">
      <dgm:prSet loTypeId="urn:microsoft.com/office/officeart/2005/8/layout/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1514C8B0-875B-4B88-8FBB-F85392E64AE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100" dirty="0">
              <a:latin typeface="Arial Narrow" panose="020B0606020202030204" pitchFamily="34" charset="0"/>
              <a:cs typeface="Times New Roman" panose="02020603050405020304" pitchFamily="18" charset="0"/>
            </a:rPr>
            <a:t>Отправка документов и презентации в Назарбаев Интеллектуальные школы до </a:t>
          </a:r>
          <a:r>
            <a:rPr lang="ru-RU" sz="11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12.09.19 г.</a:t>
          </a:r>
        </a:p>
      </dgm:t>
    </dgm:pt>
    <dgm:pt modelId="{2D15214A-AB45-4549-BC4C-18ECE31C81AE}" type="parTrans" cxnId="{FF6DDF12-4045-4A08-86C8-13B57CB3523F}">
      <dgm:prSet/>
      <dgm:spPr/>
      <dgm:t>
        <a:bodyPr/>
        <a:lstStyle/>
        <a:p>
          <a:endParaRPr lang="ru-RU" sz="800"/>
        </a:p>
      </dgm:t>
    </dgm:pt>
    <dgm:pt modelId="{E971AF46-4EFA-400B-9385-B1E4497CA875}" type="sibTrans" cxnId="{FF6DDF12-4045-4A08-86C8-13B57CB3523F}">
      <dgm:prSet custT="1"/>
      <dgm:spPr/>
      <dgm:t>
        <a:bodyPr/>
        <a:lstStyle/>
        <a:p>
          <a:endParaRPr lang="ru-RU" sz="800"/>
        </a:p>
      </dgm:t>
    </dgm:pt>
    <dgm:pt modelId="{7157BF81-C118-4D92-BC68-3DE06717194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>
              <a:latin typeface="Arial Narrow" panose="020B0606020202030204" pitchFamily="34" charset="0"/>
              <a:cs typeface="Times New Roman" panose="02020603050405020304" pitchFamily="18" charset="0"/>
            </a:rPr>
            <a:t>Издание приказа директором школы о переводе учащихся до  </a:t>
          </a:r>
          <a:r>
            <a:rPr lang="ru-RU" sz="12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30.09.19 г.</a:t>
          </a:r>
        </a:p>
      </dgm:t>
    </dgm:pt>
    <dgm:pt modelId="{37AFFCC0-4371-4068-870F-1D83F25A2679}" type="parTrans" cxnId="{B04DB9E2-F694-4D7A-8021-D2D71AFD79C1}">
      <dgm:prSet/>
      <dgm:spPr/>
      <dgm:t>
        <a:bodyPr/>
        <a:lstStyle/>
        <a:p>
          <a:endParaRPr lang="ru-RU" sz="800"/>
        </a:p>
      </dgm:t>
    </dgm:pt>
    <dgm:pt modelId="{7E91FF81-55C5-4037-8C25-F05D82040ACD}" type="sibTrans" cxnId="{B04DB9E2-F694-4D7A-8021-D2D71AFD79C1}">
      <dgm:prSet custT="1"/>
      <dgm:spPr/>
      <dgm:t>
        <a:bodyPr/>
        <a:lstStyle/>
        <a:p>
          <a:endParaRPr lang="ru-RU" sz="800"/>
        </a:p>
      </dgm:t>
    </dgm:pt>
    <dgm:pt modelId="{9B00A623-B68F-4768-AFCE-DCB988E3D24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00" kern="1200" dirty="0">
            <a:latin typeface="Arial Narrow" panose="020B0606020202030204" pitchFamily="34" charset="0"/>
            <a:cs typeface="Times New Roman" panose="02020603050405020304" pitchFamily="18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00" kern="1200" dirty="0">
            <a:latin typeface="Arial Narrow" panose="020B0606020202030204" pitchFamily="34" charset="0"/>
            <a:cs typeface="Times New Roman" panose="02020603050405020304" pitchFamily="18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>
              <a:latin typeface="Arial Narrow" panose="020B0606020202030204" pitchFamily="34" charset="0"/>
              <a:cs typeface="Times New Roman" panose="02020603050405020304" pitchFamily="18" charset="0"/>
            </a:rPr>
            <a:t>Разработка индивидуальных маршрутов обучения.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>
              <a:latin typeface="Arial Narrow" panose="020B0606020202030204" pitchFamily="34" charset="0"/>
              <a:cs typeface="Times New Roman" panose="02020603050405020304" pitchFamily="18" charset="0"/>
            </a:rPr>
            <a:t>Утверждение РУП и внесение изменений в РУН 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до </a:t>
          </a:r>
          <a:r>
            <a:rPr lang="ru-RU" sz="1200" kern="12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23.10.19 г.</a:t>
          </a:r>
          <a:endParaRPr lang="ru-RU" sz="1200" kern="1200" dirty="0">
            <a:latin typeface="Arial Narrow" panose="020B0606020202030204" pitchFamily="34" charset="0"/>
            <a:cs typeface="Times New Roman" panose="02020603050405020304" pitchFamily="18" charset="0"/>
          </a:endParaRPr>
        </a:p>
        <a:p>
          <a:pPr marL="0" marR="0" lvl="0" indent="0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200" dirty="0">
            <a:solidFill>
              <a:srgbClr val="FF0000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F092A8F0-B30B-4BB2-A42B-F2AF09629EAC}" type="parTrans" cxnId="{34FA6559-4F61-41A0-9FC1-B086B63858FB}">
      <dgm:prSet/>
      <dgm:spPr/>
      <dgm:t>
        <a:bodyPr/>
        <a:lstStyle/>
        <a:p>
          <a:endParaRPr lang="ru-RU" sz="800"/>
        </a:p>
      </dgm:t>
    </dgm:pt>
    <dgm:pt modelId="{B0B94218-1C1D-4CC2-A2C7-9BF410EAFD0D}" type="sibTrans" cxnId="{34FA6559-4F61-41A0-9FC1-B086B63858FB}">
      <dgm:prSet custT="1"/>
      <dgm:spPr/>
      <dgm:t>
        <a:bodyPr/>
        <a:lstStyle/>
        <a:p>
          <a:endParaRPr lang="ru-RU" sz="800"/>
        </a:p>
      </dgm:t>
    </dgm:pt>
    <dgm:pt modelId="{18AC9BF8-6AC9-497E-940D-684EABE0C7E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dirty="0">
              <a:latin typeface="Arial Narrow" panose="020B0606020202030204" pitchFamily="34" charset="0"/>
              <a:cs typeface="Times New Roman" panose="02020603050405020304" pitchFamily="18" charset="0"/>
            </a:rPr>
            <a:t>Согласование РУП и РУН с АОО до </a:t>
          </a:r>
          <a:r>
            <a:rPr lang="ru-RU" sz="11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28.10.19 г.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 kern="1200" dirty="0"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ADE6A6B2-604F-4CD7-A666-F27BE6F60B2F}" type="parTrans" cxnId="{E3641B1D-E23F-4991-9F75-8C8CC119F465}">
      <dgm:prSet/>
      <dgm:spPr/>
      <dgm:t>
        <a:bodyPr/>
        <a:lstStyle/>
        <a:p>
          <a:endParaRPr lang="ru-RU" sz="800"/>
        </a:p>
      </dgm:t>
    </dgm:pt>
    <dgm:pt modelId="{751DE189-0FD8-4B32-B1BD-81433E4EA2EE}" type="sibTrans" cxnId="{E3641B1D-E23F-4991-9F75-8C8CC119F465}">
      <dgm:prSet custT="1"/>
      <dgm:spPr/>
      <dgm:t>
        <a:bodyPr/>
        <a:lstStyle/>
        <a:p>
          <a:endParaRPr lang="ru-RU" sz="800"/>
        </a:p>
      </dgm:t>
    </dgm:pt>
    <dgm:pt modelId="{06759EE6-A097-4191-B9A8-C8CE386AF5A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>
              <a:latin typeface="Arial Narrow" panose="020B0606020202030204" pitchFamily="34" charset="0"/>
              <a:cs typeface="Times New Roman" panose="02020603050405020304" pitchFamily="18" charset="0"/>
            </a:rPr>
            <a:t>Составление списка учащихся. Формирование классов с разными языками обучения до</a:t>
          </a:r>
        </a:p>
        <a:p>
          <a:pPr marL="0" lvl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28.09.19 г.</a:t>
          </a:r>
          <a:endParaRPr lang="en-US" sz="1200" dirty="0">
            <a:solidFill>
              <a:srgbClr val="FF0000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0E8574B3-524A-45ED-BE7B-495FA32EBD08}" type="parTrans" cxnId="{5B8E7B7B-802A-48CF-8162-2A6812C18CE4}">
      <dgm:prSet/>
      <dgm:spPr/>
      <dgm:t>
        <a:bodyPr/>
        <a:lstStyle/>
        <a:p>
          <a:endParaRPr lang="ru-RU" sz="800"/>
        </a:p>
      </dgm:t>
    </dgm:pt>
    <dgm:pt modelId="{9F8634D6-738A-468A-B6AF-439DF26CF8CD}" type="sibTrans" cxnId="{5B8E7B7B-802A-48CF-8162-2A6812C18CE4}">
      <dgm:prSet custT="1"/>
      <dgm:spPr/>
      <dgm:t>
        <a:bodyPr/>
        <a:lstStyle/>
        <a:p>
          <a:endParaRPr lang="ru-RU" sz="800"/>
        </a:p>
      </dgm:t>
    </dgm:pt>
    <dgm:pt modelId="{DD33C8B6-0D75-4579-9830-BD432F8E8BC7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marL="0"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dirty="0">
              <a:latin typeface="Arial Narrow" panose="020B0606020202030204" pitchFamily="34" charset="0"/>
              <a:cs typeface="Times New Roman" panose="02020603050405020304" pitchFamily="18" charset="0"/>
            </a:rPr>
            <a:t>Разъяснительная работа среди учащихся, родителей и учителей до </a:t>
          </a:r>
          <a:r>
            <a:rPr lang="ru-RU" sz="11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18.09.19 г.</a:t>
          </a:r>
        </a:p>
      </dgm:t>
    </dgm:pt>
    <dgm:pt modelId="{74DB6635-EC89-4ABC-BEE1-45F4D0B4C9A7}" type="parTrans" cxnId="{2B74490F-B047-4FA3-903B-1EDD3FD36775}">
      <dgm:prSet/>
      <dgm:spPr/>
      <dgm:t>
        <a:bodyPr/>
        <a:lstStyle/>
        <a:p>
          <a:endParaRPr lang="ru-RU" sz="800"/>
        </a:p>
      </dgm:t>
    </dgm:pt>
    <dgm:pt modelId="{53537985-458B-4927-93E5-E5DCFB075A80}" type="sibTrans" cxnId="{2B74490F-B047-4FA3-903B-1EDD3FD36775}">
      <dgm:prSet custT="1"/>
      <dgm:spPr/>
      <dgm:t>
        <a:bodyPr/>
        <a:lstStyle/>
        <a:p>
          <a:endParaRPr lang="ru-RU" sz="800"/>
        </a:p>
      </dgm:t>
    </dgm:pt>
    <dgm:pt modelId="{7F64425F-F9BD-4CB1-80D2-5D5D1CC8B6D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100" dirty="0">
              <a:latin typeface="Arial Narrow" panose="020B0606020202030204" pitchFamily="34" charset="0"/>
              <a:cs typeface="Times New Roman" panose="02020603050405020304" pitchFamily="18" charset="0"/>
            </a:rPr>
            <a:t>Создание школьной комиссии по отбору претендентов до </a:t>
          </a:r>
          <a:r>
            <a:rPr lang="ru-RU" sz="11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16.09.19 г.</a:t>
          </a:r>
          <a:endParaRPr lang="ru-RU" sz="1100" dirty="0"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265ED53D-0E3A-4A71-BBB0-60F905EC8D0C}" type="parTrans" cxnId="{4B14C2BA-76F0-4D9E-9BC9-87B077807987}">
      <dgm:prSet/>
      <dgm:spPr/>
      <dgm:t>
        <a:bodyPr/>
        <a:lstStyle/>
        <a:p>
          <a:endParaRPr lang="ru-RU" sz="800"/>
        </a:p>
      </dgm:t>
    </dgm:pt>
    <dgm:pt modelId="{89659090-B805-4543-83FA-A0A00A5C157D}" type="sibTrans" cxnId="{4B14C2BA-76F0-4D9E-9BC9-87B077807987}">
      <dgm:prSet custT="1"/>
      <dgm:spPr/>
      <dgm:t>
        <a:bodyPr/>
        <a:lstStyle/>
        <a:p>
          <a:endParaRPr lang="ru-RU" sz="800"/>
        </a:p>
      </dgm:t>
    </dgm:pt>
    <dgm:pt modelId="{CAC4DB48-7A9B-4663-B33F-59504D23320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marL="0" marR="0" lvl="0" indent="0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dirty="0">
              <a:latin typeface="Arial Narrow" panose="020B0606020202030204" pitchFamily="34" charset="0"/>
              <a:cs typeface="Times New Roman" panose="02020603050405020304" pitchFamily="18" charset="0"/>
            </a:rPr>
            <a:t>Предоставление в АОО информации о претендентах до </a:t>
          </a:r>
          <a:r>
            <a:rPr lang="ru-RU" sz="12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24.09.19 г.</a:t>
          </a:r>
        </a:p>
      </dgm:t>
    </dgm:pt>
    <dgm:pt modelId="{2DE3C710-CB7D-44D0-8E2E-1A2254B0E8E4}" type="parTrans" cxnId="{5FAEC48F-DA06-45FF-AC00-ED14678FA6B3}">
      <dgm:prSet/>
      <dgm:spPr/>
      <dgm:t>
        <a:bodyPr/>
        <a:lstStyle/>
        <a:p>
          <a:endParaRPr lang="ru-RU" sz="800"/>
        </a:p>
      </dgm:t>
    </dgm:pt>
    <dgm:pt modelId="{5C7CDE1F-A6AA-480F-8E09-13F6B4CA68A1}" type="sibTrans" cxnId="{5FAEC48F-DA06-45FF-AC00-ED14678FA6B3}">
      <dgm:prSet custT="1"/>
      <dgm:spPr/>
      <dgm:t>
        <a:bodyPr/>
        <a:lstStyle/>
        <a:p>
          <a:endParaRPr lang="ru-RU" sz="800"/>
        </a:p>
      </dgm:t>
    </dgm:pt>
    <dgm:pt modelId="{D784DCD0-AE32-42E0-A60C-03BEF3B72D6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>
              <a:latin typeface="Arial Narrow" panose="020B0606020202030204" pitchFamily="34" charset="0"/>
              <a:cs typeface="Times New Roman" panose="02020603050405020304" pitchFamily="18" charset="0"/>
            </a:rPr>
            <a:t>Организация учебного процесса: состав. и утв. плана, расписания (общ., </a:t>
          </a:r>
          <a:r>
            <a:rPr lang="ru-RU" sz="1200" dirty="0" err="1">
              <a:latin typeface="Arial Narrow" panose="020B0606020202030204" pitchFamily="34" charset="0"/>
              <a:cs typeface="Times New Roman" panose="02020603050405020304" pitchFamily="18" charset="0"/>
            </a:rPr>
            <a:t>индив</a:t>
          </a:r>
          <a:r>
            <a:rPr lang="ru-RU" sz="1200" dirty="0">
              <a:latin typeface="Arial Narrow" panose="020B0606020202030204" pitchFamily="34" charset="0"/>
              <a:cs typeface="Times New Roman" panose="02020603050405020304" pitchFamily="18" charset="0"/>
            </a:rPr>
            <a:t>.) занятий, </a:t>
          </a:r>
          <a:r>
            <a:rPr lang="ru-RU" sz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Times New Roman" panose="02020603050405020304" pitchFamily="18" charset="0"/>
            </a:rPr>
            <a:t>консультаций до </a:t>
          </a:r>
          <a:r>
            <a:rPr lang="ru-RU" sz="1200" dirty="0">
              <a:solidFill>
                <a:srgbClr val="FF0000"/>
              </a:solidFill>
              <a:latin typeface="Arial Narrow" panose="020B0606020202030204" pitchFamily="34" charset="0"/>
              <a:ea typeface="+mn-ea"/>
              <a:cs typeface="Times New Roman" panose="02020603050405020304" pitchFamily="18" charset="0"/>
            </a:rPr>
            <a:t>25.10.19 г.</a:t>
          </a:r>
          <a:endParaRPr lang="ru-RU" sz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155482-47E2-4DA4-A25F-68ED89E5E8A0}" type="sibTrans" cxnId="{2C1C9EA5-E13E-49ED-8EF5-4655A984D674}">
      <dgm:prSet custT="1"/>
      <dgm:spPr/>
      <dgm:t>
        <a:bodyPr/>
        <a:lstStyle/>
        <a:p>
          <a:endParaRPr lang="ru-RU" sz="800"/>
        </a:p>
      </dgm:t>
    </dgm:pt>
    <dgm:pt modelId="{EEA16523-FABB-4445-86FC-5813158F68AC}" type="parTrans" cxnId="{2C1C9EA5-E13E-49ED-8EF5-4655A984D674}">
      <dgm:prSet/>
      <dgm:spPr/>
      <dgm:t>
        <a:bodyPr/>
        <a:lstStyle/>
        <a:p>
          <a:endParaRPr lang="ru-RU" sz="800"/>
        </a:p>
      </dgm:t>
    </dgm:pt>
    <dgm:pt modelId="{640CAB99-6931-471B-902D-497CBE55A74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100" dirty="0">
              <a:latin typeface="Arial Narrow" panose="020B0606020202030204" pitchFamily="34" charset="0"/>
              <a:cs typeface="Times New Roman" panose="02020603050405020304" pitchFamily="18" charset="0"/>
            </a:rPr>
            <a:t>Прием заявлений  (с указ. перечня предметов) до </a:t>
          </a:r>
          <a:r>
            <a:rPr lang="ru-RU" sz="11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19-20.09.19 г.</a:t>
          </a:r>
        </a:p>
      </dgm:t>
    </dgm:pt>
    <dgm:pt modelId="{C6A7FA34-A154-47B0-82CC-84CDCC6B1D92}" type="sibTrans" cxnId="{1BF31DF1-CFCE-4FCA-9D94-01BED1694411}">
      <dgm:prSet custT="1"/>
      <dgm:spPr/>
      <dgm:t>
        <a:bodyPr/>
        <a:lstStyle/>
        <a:p>
          <a:endParaRPr lang="ru-RU" sz="800"/>
        </a:p>
      </dgm:t>
    </dgm:pt>
    <dgm:pt modelId="{6FE63EF2-F7BA-4FEF-A9D0-D169DDDB0DBB}" type="parTrans" cxnId="{1BF31DF1-CFCE-4FCA-9D94-01BED1694411}">
      <dgm:prSet/>
      <dgm:spPr/>
      <dgm:t>
        <a:bodyPr/>
        <a:lstStyle/>
        <a:p>
          <a:endParaRPr lang="ru-RU" sz="800"/>
        </a:p>
      </dgm:t>
    </dgm:pt>
    <dgm:pt modelId="{7D25F8B7-AF75-4821-8616-F142902793D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sz="1100" dirty="0">
              <a:latin typeface="Arial Narrow" panose="020B0606020202030204" pitchFamily="34" charset="0"/>
              <a:cs typeface="Times New Roman" panose="02020603050405020304" pitchFamily="18" charset="0"/>
            </a:rPr>
            <a:t>Подготовка документов: табель успев., результаты </a:t>
          </a:r>
          <a:r>
            <a:rPr lang="ru-RU" sz="1100" dirty="0" err="1">
              <a:latin typeface="Arial Narrow" panose="020B0606020202030204" pitchFamily="34" charset="0"/>
              <a:cs typeface="Times New Roman" panose="02020603050405020304" pitchFamily="18" charset="0"/>
            </a:rPr>
            <a:t>монит</a:t>
          </a:r>
          <a:r>
            <a:rPr lang="ru-RU" sz="1100" dirty="0">
              <a:latin typeface="Arial Narrow" panose="020B0606020202030204" pitchFamily="34" charset="0"/>
              <a:cs typeface="Times New Roman" panose="02020603050405020304" pitchFamily="18" charset="0"/>
            </a:rPr>
            <a:t>., конкурсного  отбора, </a:t>
          </a:r>
          <a:r>
            <a:rPr lang="ru-RU" sz="1100" dirty="0" err="1">
              <a:latin typeface="Arial Narrow" panose="020B0606020202030204" pitchFamily="34" charset="0"/>
              <a:cs typeface="Times New Roman" panose="02020603050405020304" pitchFamily="18" charset="0"/>
            </a:rPr>
            <a:t>реком</a:t>
          </a:r>
          <a:r>
            <a:rPr lang="ru-RU" sz="1100" dirty="0">
              <a:latin typeface="Arial Narrow" panose="020B0606020202030204" pitchFamily="34" charset="0"/>
              <a:cs typeface="Times New Roman" panose="02020603050405020304" pitchFamily="18" charset="0"/>
            </a:rPr>
            <a:t>. учит. и т.д. </a:t>
          </a:r>
        </a:p>
        <a:p>
          <a:r>
            <a:rPr lang="ru-RU" sz="11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19-20.09.19 г.</a:t>
          </a:r>
        </a:p>
      </dgm:t>
    </dgm:pt>
    <dgm:pt modelId="{A05C48E1-B636-493A-81E2-739770509B68}" type="parTrans" cxnId="{C8AEE4F9-2C0A-48AA-8AB1-246759C56369}">
      <dgm:prSet/>
      <dgm:spPr/>
      <dgm:t>
        <a:bodyPr/>
        <a:lstStyle/>
        <a:p>
          <a:endParaRPr lang="ru-RU" sz="800"/>
        </a:p>
      </dgm:t>
    </dgm:pt>
    <dgm:pt modelId="{1B586AB2-C588-44C7-A107-D43C34836B6B}" type="sibTrans" cxnId="{C8AEE4F9-2C0A-48AA-8AB1-246759C56369}">
      <dgm:prSet custT="1"/>
      <dgm:spPr/>
      <dgm:t>
        <a:bodyPr/>
        <a:lstStyle/>
        <a:p>
          <a:endParaRPr lang="ru-RU" sz="800"/>
        </a:p>
      </dgm:t>
    </dgm:pt>
    <dgm:pt modelId="{6FB4F87E-B3AE-413F-847A-C354CAA6492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90000"/>
            </a:lnSpc>
            <a:spcBef>
              <a:spcPts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dirty="0">
              <a:latin typeface="Arial Narrow" panose="020B0606020202030204" pitchFamily="34" charset="0"/>
              <a:cs typeface="Times New Roman" panose="02020603050405020304" pitchFamily="18" charset="0"/>
            </a:rPr>
            <a:t>Заключение договора с законными представителями до </a:t>
          </a:r>
          <a:r>
            <a:rPr lang="ru-RU" sz="12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28.10.19 г.</a:t>
          </a:r>
        </a:p>
        <a:p>
          <a:pPr marL="0">
            <a:lnSpc>
              <a:spcPct val="90000"/>
            </a:lnSpc>
            <a:spcAft>
              <a:spcPct val="35000"/>
            </a:spcAft>
            <a:buNone/>
          </a:pPr>
          <a:endParaRPr lang="ru-RU" sz="1200" dirty="0">
            <a:solidFill>
              <a:srgbClr val="FF0000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B7260123-D929-4D25-AFF8-4168CEB20ECF}" type="parTrans" cxnId="{1E4B076F-50D0-4361-AE85-B2F9863EE102}">
      <dgm:prSet/>
      <dgm:spPr/>
      <dgm:t>
        <a:bodyPr/>
        <a:lstStyle/>
        <a:p>
          <a:endParaRPr lang="ru-RU" sz="800"/>
        </a:p>
      </dgm:t>
    </dgm:pt>
    <dgm:pt modelId="{EFF9514A-E1C0-4FDF-BDA6-AB67B05573EC}" type="sibTrans" cxnId="{1E4B076F-50D0-4361-AE85-B2F9863EE102}">
      <dgm:prSet/>
      <dgm:spPr/>
      <dgm:t>
        <a:bodyPr/>
        <a:lstStyle/>
        <a:p>
          <a:endParaRPr lang="ru-RU" sz="800"/>
        </a:p>
      </dgm:t>
    </dgm:pt>
    <dgm:pt modelId="{775AF990-4559-41EF-B500-6B4D2DA66EB4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dirty="0">
              <a:latin typeface="Arial Narrow" panose="020B0606020202030204" pitchFamily="34" charset="0"/>
              <a:cs typeface="Times New Roman" panose="02020603050405020304" pitchFamily="18" charset="0"/>
            </a:rPr>
            <a:t>Мониторинг и анализ внедрения персонализированного обучения  с </a:t>
          </a:r>
          <a:r>
            <a:rPr lang="ru-RU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28.10.19 по 25.05.20</a:t>
          </a:r>
        </a:p>
        <a:p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600CCD-BAF8-45C6-A2F8-919B481473A2}" type="parTrans" cxnId="{58F5FC2B-4645-4DBF-B1AB-55CCB20168C6}">
      <dgm:prSet/>
      <dgm:spPr/>
      <dgm:t>
        <a:bodyPr/>
        <a:lstStyle/>
        <a:p>
          <a:endParaRPr lang="kk-KZ"/>
        </a:p>
      </dgm:t>
    </dgm:pt>
    <dgm:pt modelId="{2E291573-C2B4-4CE0-81FE-5B50770FB45B}" type="sibTrans" cxnId="{58F5FC2B-4645-4DBF-B1AB-55CCB20168C6}">
      <dgm:prSet/>
      <dgm:spPr/>
      <dgm:t>
        <a:bodyPr/>
        <a:lstStyle/>
        <a:p>
          <a:endParaRPr lang="kk-KZ"/>
        </a:p>
      </dgm:t>
    </dgm:pt>
    <dgm:pt modelId="{5C6AB2EC-5569-46BD-A93D-24355704E3DE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pPr marR="0" eaLnBrk="1" fontAlgn="auto" latinLnBrk="0" hangingPunct="1">
            <a:buClrTx/>
            <a:buSzTx/>
            <a:buFontTx/>
            <a:buNone/>
            <a:tabLst/>
            <a:defRPr/>
          </a:pPr>
          <a:r>
            <a:rPr lang="ru-RU" dirty="0">
              <a:latin typeface="Arial Narrow" panose="020B0606020202030204" pitchFamily="34" charset="0"/>
              <a:cs typeface="Times New Roman" panose="02020603050405020304" pitchFamily="18" charset="0"/>
            </a:rPr>
            <a:t>Заседание ПМПК по рассмотрению представленных документов претендентов </a:t>
          </a:r>
        </a:p>
        <a:p>
          <a:pPr marR="0" eaLnBrk="1" fontAlgn="auto" latinLnBrk="0" hangingPunct="1">
            <a:buClrTx/>
            <a:buSzTx/>
            <a:buFontTx/>
            <a:buNone/>
            <a:tabLst/>
            <a:defRPr/>
          </a:pPr>
          <a:r>
            <a:rPr lang="ru-RU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23-24.09.19 г.</a:t>
          </a:r>
        </a:p>
      </dgm:t>
    </dgm:pt>
    <dgm:pt modelId="{27DFED84-6306-4450-8BAA-773560C27885}" type="parTrans" cxnId="{C9DD3074-9E59-4500-ADF6-7B90DA690570}">
      <dgm:prSet/>
      <dgm:spPr/>
      <dgm:t>
        <a:bodyPr/>
        <a:lstStyle/>
        <a:p>
          <a:endParaRPr lang="ru-RU"/>
        </a:p>
      </dgm:t>
    </dgm:pt>
    <dgm:pt modelId="{4B35EE85-1E31-4725-B420-36C254A7AED4}" type="sibTrans" cxnId="{C9DD3074-9E59-4500-ADF6-7B90DA690570}">
      <dgm:prSet/>
      <dgm:spPr/>
      <dgm:t>
        <a:bodyPr/>
        <a:lstStyle/>
        <a:p>
          <a:endParaRPr lang="ru-RU"/>
        </a:p>
      </dgm:t>
    </dgm:pt>
    <dgm:pt modelId="{AEA3A2EC-D556-4808-8B04-0B3709CB7430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bg2"/>
        </a:solidFill>
      </dgm:spPr>
      <dgm:t>
        <a:bodyPr/>
        <a:lstStyle/>
        <a:p>
          <a:r>
            <a:rPr lang="ru-RU" dirty="0">
              <a:latin typeface="Arial Narrow" panose="020B0606020202030204" pitchFamily="34" charset="0"/>
              <a:cs typeface="Times New Roman" panose="02020603050405020304" pitchFamily="18" charset="0"/>
            </a:rPr>
            <a:t>Предоставление результатов мониторинга, анализа внедрения и рекомендаций по итогам четвертей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566EB0-E1EB-4AE8-BD06-738ACAD19EE5}" type="parTrans" cxnId="{F787D7A1-C3D4-4CF2-B1AB-668AF2C4F789}">
      <dgm:prSet/>
      <dgm:spPr/>
      <dgm:t>
        <a:bodyPr/>
        <a:lstStyle/>
        <a:p>
          <a:endParaRPr lang="ru-RU"/>
        </a:p>
      </dgm:t>
    </dgm:pt>
    <dgm:pt modelId="{0F77B69B-A112-4019-B267-292BF9045055}" type="sibTrans" cxnId="{F787D7A1-C3D4-4CF2-B1AB-668AF2C4F789}">
      <dgm:prSet custAng="14987459" custLinFactX="-87004" custLinFactY="-100000" custLinFactNeighborX="-100000" custLinFactNeighborY="-106131"/>
      <dgm:spPr/>
      <dgm:t>
        <a:bodyPr/>
        <a:lstStyle/>
        <a:p>
          <a:endParaRPr lang="ru-RU"/>
        </a:p>
      </dgm:t>
    </dgm:pt>
    <dgm:pt modelId="{66A67CFD-2792-4CAE-B98E-F8274823EB7A}" type="pres">
      <dgm:prSet presAssocID="{8BF787D9-5C40-4395-B22E-EE552C6972BF}" presName="diagram" presStyleCnt="0">
        <dgm:presLayoutVars>
          <dgm:dir/>
          <dgm:resizeHandles val="exact"/>
        </dgm:presLayoutVars>
      </dgm:prSet>
      <dgm:spPr/>
    </dgm:pt>
    <dgm:pt modelId="{634CDA00-3AEE-48D4-A3F3-D1A6AB709826}" type="pres">
      <dgm:prSet presAssocID="{1514C8B0-875B-4B88-8FBB-F85392E64AE4}" presName="node" presStyleLbl="node1" presStyleIdx="0" presStyleCnt="15" custScaleX="104300" custScaleY="110928">
        <dgm:presLayoutVars>
          <dgm:bulletEnabled val="1"/>
        </dgm:presLayoutVars>
      </dgm:prSet>
      <dgm:spPr/>
    </dgm:pt>
    <dgm:pt modelId="{4D3F954D-8E6D-4388-987C-3F29EF838013}" type="pres">
      <dgm:prSet presAssocID="{E971AF46-4EFA-400B-9385-B1E4497CA875}" presName="sibTrans" presStyleLbl="sibTrans2D1" presStyleIdx="0" presStyleCnt="14"/>
      <dgm:spPr/>
    </dgm:pt>
    <dgm:pt modelId="{FF2ABD73-57C3-416D-94EB-67F3248647A9}" type="pres">
      <dgm:prSet presAssocID="{E971AF46-4EFA-400B-9385-B1E4497CA875}" presName="connectorText" presStyleLbl="sibTrans2D1" presStyleIdx="0" presStyleCnt="14"/>
      <dgm:spPr/>
    </dgm:pt>
    <dgm:pt modelId="{0E567D06-28A5-4240-BB24-80A8F7A4A047}" type="pres">
      <dgm:prSet presAssocID="{DD33C8B6-0D75-4579-9830-BD432F8E8BC7}" presName="node" presStyleLbl="node1" presStyleIdx="1" presStyleCnt="15" custScaleX="108703" custScaleY="112087">
        <dgm:presLayoutVars>
          <dgm:bulletEnabled val="1"/>
        </dgm:presLayoutVars>
      </dgm:prSet>
      <dgm:spPr/>
    </dgm:pt>
    <dgm:pt modelId="{CE4C3EE3-496B-4C9C-91D2-E9E3D94E7B26}" type="pres">
      <dgm:prSet presAssocID="{53537985-458B-4927-93E5-E5DCFB075A80}" presName="sibTrans" presStyleLbl="sibTrans2D1" presStyleIdx="1" presStyleCnt="14"/>
      <dgm:spPr/>
    </dgm:pt>
    <dgm:pt modelId="{9EA89A49-7650-4D70-939B-C63EA20E0A17}" type="pres">
      <dgm:prSet presAssocID="{53537985-458B-4927-93E5-E5DCFB075A80}" presName="connectorText" presStyleLbl="sibTrans2D1" presStyleIdx="1" presStyleCnt="14"/>
      <dgm:spPr/>
    </dgm:pt>
    <dgm:pt modelId="{80F7FEA7-E496-44AE-9A85-1CD999B73FEF}" type="pres">
      <dgm:prSet presAssocID="{7F64425F-F9BD-4CB1-80D2-5D5D1CC8B6D6}" presName="node" presStyleLbl="node1" presStyleIdx="2" presStyleCnt="15" custScaleX="115691" custScaleY="109695">
        <dgm:presLayoutVars>
          <dgm:bulletEnabled val="1"/>
        </dgm:presLayoutVars>
      </dgm:prSet>
      <dgm:spPr/>
    </dgm:pt>
    <dgm:pt modelId="{7271E260-B48D-4F64-93DE-57FC2A9A888A}" type="pres">
      <dgm:prSet presAssocID="{89659090-B805-4543-83FA-A0A00A5C157D}" presName="sibTrans" presStyleLbl="sibTrans2D1" presStyleIdx="2" presStyleCnt="14" custScaleX="147072" custScaleY="108138" custLinFactNeighborX="5940"/>
      <dgm:spPr/>
    </dgm:pt>
    <dgm:pt modelId="{27C87CDA-5633-49DC-8E2B-816424DE5793}" type="pres">
      <dgm:prSet presAssocID="{89659090-B805-4543-83FA-A0A00A5C157D}" presName="connectorText" presStyleLbl="sibTrans2D1" presStyleIdx="2" presStyleCnt="14"/>
      <dgm:spPr/>
    </dgm:pt>
    <dgm:pt modelId="{17D217BB-1078-41CF-9687-1814A6A75FEC}" type="pres">
      <dgm:prSet presAssocID="{640CAB99-6931-471B-902D-497CBE55A744}" presName="node" presStyleLbl="node1" presStyleIdx="3" presStyleCnt="15" custScaleX="107592" custScaleY="110709" custLinFactNeighborX="-6268" custLinFactNeighborY="-487">
        <dgm:presLayoutVars>
          <dgm:bulletEnabled val="1"/>
        </dgm:presLayoutVars>
      </dgm:prSet>
      <dgm:spPr/>
    </dgm:pt>
    <dgm:pt modelId="{2426CE2A-1690-4929-9E6A-739BEBEFFFAF}" type="pres">
      <dgm:prSet presAssocID="{C6A7FA34-A154-47B0-82CC-84CDCC6B1D92}" presName="sibTrans" presStyleLbl="sibTrans2D1" presStyleIdx="3" presStyleCnt="14" custLinFactNeighborX="17320"/>
      <dgm:spPr/>
    </dgm:pt>
    <dgm:pt modelId="{E7DF78EA-1405-4A2E-898D-7867F476AA50}" type="pres">
      <dgm:prSet presAssocID="{C6A7FA34-A154-47B0-82CC-84CDCC6B1D92}" presName="connectorText" presStyleLbl="sibTrans2D1" presStyleIdx="3" presStyleCnt="14"/>
      <dgm:spPr/>
    </dgm:pt>
    <dgm:pt modelId="{7AEA74C4-F1EE-4126-BE2F-1F4A700EA95B}" type="pres">
      <dgm:prSet presAssocID="{7D25F8B7-AF75-4821-8616-F142902793D5}" presName="node" presStyleLbl="node1" presStyleIdx="4" presStyleCnt="15" custScaleX="111507" custScaleY="115932">
        <dgm:presLayoutVars>
          <dgm:bulletEnabled val="1"/>
        </dgm:presLayoutVars>
      </dgm:prSet>
      <dgm:spPr/>
    </dgm:pt>
    <dgm:pt modelId="{8743C288-248E-4A3F-8479-8C40DA76716C}" type="pres">
      <dgm:prSet presAssocID="{1B586AB2-C588-44C7-A107-D43C34836B6B}" presName="sibTrans" presStyleLbl="sibTrans2D1" presStyleIdx="4" presStyleCnt="14" custAng="18286831" custScaleX="71953" custLinFactX="100000" custLinFactNeighborX="131672" custLinFactNeighborY="5916"/>
      <dgm:spPr/>
    </dgm:pt>
    <dgm:pt modelId="{595FEA0F-82DD-44EA-BD0F-AB54D204D49F}" type="pres">
      <dgm:prSet presAssocID="{1B586AB2-C588-44C7-A107-D43C34836B6B}" presName="connectorText" presStyleLbl="sibTrans2D1" presStyleIdx="4" presStyleCnt="14"/>
      <dgm:spPr/>
    </dgm:pt>
    <dgm:pt modelId="{9D08831B-FFF1-4B0A-A6C1-82E8E9564A97}" type="pres">
      <dgm:prSet presAssocID="{CAC4DB48-7A9B-4663-B33F-59504D23320F}" presName="node" presStyleLbl="node1" presStyleIdx="5" presStyleCnt="15" custScaleX="113376" custScaleY="100824" custLinFactX="-46793" custLinFactNeighborX="-100000">
        <dgm:presLayoutVars>
          <dgm:bulletEnabled val="1"/>
        </dgm:presLayoutVars>
      </dgm:prSet>
      <dgm:spPr/>
    </dgm:pt>
    <dgm:pt modelId="{D6521637-0E0C-4652-8139-353C44C838E3}" type="pres">
      <dgm:prSet presAssocID="{5C7CDE1F-A6AA-480F-8E09-13F6B4CA68A1}" presName="sibTrans" presStyleLbl="sibTrans2D1" presStyleIdx="5" presStyleCnt="14"/>
      <dgm:spPr/>
    </dgm:pt>
    <dgm:pt modelId="{BFF00F90-CD9F-458E-BB67-E2E43CF8D683}" type="pres">
      <dgm:prSet presAssocID="{5C7CDE1F-A6AA-480F-8E09-13F6B4CA68A1}" presName="connectorText" presStyleLbl="sibTrans2D1" presStyleIdx="5" presStyleCnt="14"/>
      <dgm:spPr/>
    </dgm:pt>
    <dgm:pt modelId="{0067219D-F098-4365-8C05-A2EC4826C64E}" type="pres">
      <dgm:prSet presAssocID="{06759EE6-A097-4191-B9A8-C8CE386AF5AD}" presName="node" presStyleLbl="node1" presStyleIdx="6" presStyleCnt="15" custScaleX="112311" custLinFactX="-46793" custLinFactNeighborX="-100000">
        <dgm:presLayoutVars>
          <dgm:bulletEnabled val="1"/>
        </dgm:presLayoutVars>
      </dgm:prSet>
      <dgm:spPr/>
    </dgm:pt>
    <dgm:pt modelId="{3222642D-32A5-4CE2-B2AC-B0D413FDFCFD}" type="pres">
      <dgm:prSet presAssocID="{9F8634D6-738A-468A-B6AF-439DF26CF8CD}" presName="sibTrans" presStyleLbl="sibTrans2D1" presStyleIdx="6" presStyleCnt="14"/>
      <dgm:spPr/>
    </dgm:pt>
    <dgm:pt modelId="{AB6CF26A-3BF6-44C7-B2EF-38522164EC39}" type="pres">
      <dgm:prSet presAssocID="{9F8634D6-738A-468A-B6AF-439DF26CF8CD}" presName="connectorText" presStyleLbl="sibTrans2D1" presStyleIdx="6" presStyleCnt="14"/>
      <dgm:spPr/>
    </dgm:pt>
    <dgm:pt modelId="{D2B244AD-3B87-48EA-84F3-BC6EE88472BA}" type="pres">
      <dgm:prSet presAssocID="{7157BF81-C118-4D92-BC68-3DE06717194B}" presName="node" presStyleLbl="node1" presStyleIdx="7" presStyleCnt="15" custScaleX="127349" custScaleY="93555" custLinFactX="-38236" custLinFactNeighborX="-100000" custLinFactNeighborY="-1143">
        <dgm:presLayoutVars>
          <dgm:bulletEnabled val="1"/>
        </dgm:presLayoutVars>
      </dgm:prSet>
      <dgm:spPr/>
    </dgm:pt>
    <dgm:pt modelId="{AA6F6C46-9F9C-4507-BF7D-F96E43021CEC}" type="pres">
      <dgm:prSet presAssocID="{7E91FF81-55C5-4037-8C25-F05D82040ACD}" presName="sibTrans" presStyleLbl="sibTrans2D1" presStyleIdx="7" presStyleCnt="14"/>
      <dgm:spPr/>
    </dgm:pt>
    <dgm:pt modelId="{946BF9AB-9171-4987-8926-53756025CCDD}" type="pres">
      <dgm:prSet presAssocID="{7E91FF81-55C5-4037-8C25-F05D82040ACD}" presName="connectorText" presStyleLbl="sibTrans2D1" presStyleIdx="7" presStyleCnt="14"/>
      <dgm:spPr/>
    </dgm:pt>
    <dgm:pt modelId="{E2465041-0972-4A60-8A0A-89AAA66772C2}" type="pres">
      <dgm:prSet presAssocID="{9B00A623-B68F-4768-AFCE-DCB988E3D249}" presName="node" presStyleLbl="node1" presStyleIdx="8" presStyleCnt="15" custScaleX="116975" custLinFactX="-46793" custLinFactNeighborX="-100000">
        <dgm:presLayoutVars>
          <dgm:bulletEnabled val="1"/>
        </dgm:presLayoutVars>
      </dgm:prSet>
      <dgm:spPr/>
    </dgm:pt>
    <dgm:pt modelId="{9A3B4D03-69AD-40C0-B767-8F8958186B31}" type="pres">
      <dgm:prSet presAssocID="{B0B94218-1C1D-4CC2-A2C7-9BF410EAFD0D}" presName="sibTrans" presStyleLbl="sibTrans2D1" presStyleIdx="8" presStyleCnt="14" custAng="498008" custLinFactNeighborX="-21075" custLinFactNeighborY="-8564"/>
      <dgm:spPr/>
    </dgm:pt>
    <dgm:pt modelId="{F6BDCD06-A48C-49DE-AC53-8D82C58EB76D}" type="pres">
      <dgm:prSet presAssocID="{B0B94218-1C1D-4CC2-A2C7-9BF410EAFD0D}" presName="connectorText" presStyleLbl="sibTrans2D1" presStyleIdx="8" presStyleCnt="14"/>
      <dgm:spPr/>
    </dgm:pt>
    <dgm:pt modelId="{8839163C-032B-4F01-9A3A-A7F5DBE98EC3}" type="pres">
      <dgm:prSet presAssocID="{18AC9BF8-6AC9-497E-940D-684EABE0C7E6}" presName="node" presStyleLbl="node1" presStyleIdx="9" presStyleCnt="15" custScaleX="147694" custScaleY="106439" custLinFactX="-39924" custLinFactNeighborX="-100000" custLinFactNeighborY="-1741">
        <dgm:presLayoutVars>
          <dgm:bulletEnabled val="1"/>
        </dgm:presLayoutVars>
      </dgm:prSet>
      <dgm:spPr/>
    </dgm:pt>
    <dgm:pt modelId="{2CBE7A87-EF3B-445D-BCD1-D1F3FD98E23B}" type="pres">
      <dgm:prSet presAssocID="{751DE189-0FD8-4B32-B1BD-81433E4EA2EE}" presName="sibTrans" presStyleLbl="sibTrans2D1" presStyleIdx="9" presStyleCnt="14"/>
      <dgm:spPr/>
    </dgm:pt>
    <dgm:pt modelId="{9C1A4928-2C11-4B1B-BD51-CD22C51D6CA5}" type="pres">
      <dgm:prSet presAssocID="{751DE189-0FD8-4B32-B1BD-81433E4EA2EE}" presName="connectorText" presStyleLbl="sibTrans2D1" presStyleIdx="9" presStyleCnt="14"/>
      <dgm:spPr/>
    </dgm:pt>
    <dgm:pt modelId="{4EE1FF3D-1983-4422-A86C-C2BAF5425913}" type="pres">
      <dgm:prSet presAssocID="{D784DCD0-AE32-42E0-A60C-03BEF3B72D68}" presName="node" presStyleLbl="node1" presStyleIdx="10" presStyleCnt="15" custScaleX="116855" custScaleY="120271" custLinFactX="-50599" custLinFactNeighborX="-100000" custLinFactNeighborY="-4325">
        <dgm:presLayoutVars>
          <dgm:bulletEnabled val="1"/>
        </dgm:presLayoutVars>
      </dgm:prSet>
      <dgm:spPr/>
    </dgm:pt>
    <dgm:pt modelId="{66B85ADB-BA17-42E8-A389-B2E66D9694FE}" type="pres">
      <dgm:prSet presAssocID="{E9155482-47E2-4DA4-A25F-68ED89E5E8A0}" presName="sibTrans" presStyleLbl="sibTrans2D1" presStyleIdx="10" presStyleCnt="14"/>
      <dgm:spPr/>
    </dgm:pt>
    <dgm:pt modelId="{1ABC1C57-4734-4FF2-8937-C71BDC47AB55}" type="pres">
      <dgm:prSet presAssocID="{E9155482-47E2-4DA4-A25F-68ED89E5E8A0}" presName="connectorText" presStyleLbl="sibTrans2D1" presStyleIdx="10" presStyleCnt="14"/>
      <dgm:spPr/>
    </dgm:pt>
    <dgm:pt modelId="{90650A45-62E5-4E1C-935D-B9397D99BF3B}" type="pres">
      <dgm:prSet presAssocID="{6FB4F87E-B3AE-413F-847A-C354CAA64928}" presName="node" presStyleLbl="node1" presStyleIdx="11" presStyleCnt="15" custScaleX="112512" custScaleY="112564" custLinFactX="-59864" custLinFactNeighborX="-100000" custLinFactNeighborY="-4191">
        <dgm:presLayoutVars>
          <dgm:bulletEnabled val="1"/>
        </dgm:presLayoutVars>
      </dgm:prSet>
      <dgm:spPr/>
    </dgm:pt>
    <dgm:pt modelId="{D862E524-02D9-44F1-B2D8-2128BC99CAE4}" type="pres">
      <dgm:prSet presAssocID="{EFF9514A-E1C0-4FDF-BDA6-AB67B05573EC}" presName="sibTrans" presStyleLbl="sibTrans2D1" presStyleIdx="11" presStyleCnt="14"/>
      <dgm:spPr/>
    </dgm:pt>
    <dgm:pt modelId="{EC7993D7-B800-4ABD-985E-68B6B5353B1C}" type="pres">
      <dgm:prSet presAssocID="{EFF9514A-E1C0-4FDF-BDA6-AB67B05573EC}" presName="connectorText" presStyleLbl="sibTrans2D1" presStyleIdx="11" presStyleCnt="14"/>
      <dgm:spPr/>
    </dgm:pt>
    <dgm:pt modelId="{D917D3B5-7447-4325-9E01-FB98E8A88FFC}" type="pres">
      <dgm:prSet presAssocID="{775AF990-4559-41EF-B500-6B4D2DA66EB4}" presName="node" presStyleLbl="node1" presStyleIdx="12" presStyleCnt="15" custScaleX="112512" custScaleY="112564" custLinFactX="-73798" custLinFactNeighborX="-100000" custLinFactNeighborY="-7720">
        <dgm:presLayoutVars>
          <dgm:bulletEnabled val="1"/>
        </dgm:presLayoutVars>
      </dgm:prSet>
      <dgm:spPr/>
    </dgm:pt>
    <dgm:pt modelId="{D431E943-C972-4D54-90E0-41E091F61CA7}" type="pres">
      <dgm:prSet presAssocID="{2E291573-C2B4-4CE0-81FE-5B50770FB45B}" presName="sibTrans" presStyleLbl="sibTrans2D1" presStyleIdx="12" presStyleCnt="14" custAng="12768844" custLinFactY="-100000" custLinFactNeighborX="15887" custLinFactNeighborY="-112503"/>
      <dgm:spPr/>
    </dgm:pt>
    <dgm:pt modelId="{30D0956D-D106-4929-903F-48895B398133}" type="pres">
      <dgm:prSet presAssocID="{2E291573-C2B4-4CE0-81FE-5B50770FB45B}" presName="connectorText" presStyleLbl="sibTrans2D1" presStyleIdx="12" presStyleCnt="14"/>
      <dgm:spPr/>
    </dgm:pt>
    <dgm:pt modelId="{5E0E050E-678E-4F8B-8742-2A80AA50F643}" type="pres">
      <dgm:prSet presAssocID="{5C6AB2EC-5569-46BD-A93D-24355704E3DE}" presName="node" presStyleLbl="node1" presStyleIdx="13" presStyleCnt="15" custScaleX="108988" custScaleY="109475" custLinFactY="-157041" custLinFactNeighborX="-20874" custLinFactNeighborY="-200000">
        <dgm:presLayoutVars>
          <dgm:bulletEnabled val="1"/>
        </dgm:presLayoutVars>
      </dgm:prSet>
      <dgm:spPr/>
    </dgm:pt>
    <dgm:pt modelId="{18C820B5-A264-462F-83F2-5577331715B1}" type="pres">
      <dgm:prSet presAssocID="{4B35EE85-1E31-4725-B420-36C254A7AED4}" presName="sibTrans" presStyleLbl="sibTrans2D1" presStyleIdx="13" presStyleCnt="14" custAng="16438078" custLinFactX="-170440" custLinFactY="99121" custLinFactNeighborX="-200000" custLinFactNeighborY="100000"/>
      <dgm:spPr/>
    </dgm:pt>
    <dgm:pt modelId="{E77335E8-493D-4814-A9F1-1F5FF5378B61}" type="pres">
      <dgm:prSet presAssocID="{4B35EE85-1E31-4725-B420-36C254A7AED4}" presName="connectorText" presStyleLbl="sibTrans2D1" presStyleIdx="13" presStyleCnt="14"/>
      <dgm:spPr/>
    </dgm:pt>
    <dgm:pt modelId="{73A156EE-89EC-466E-AA82-D412AD0C3A12}" type="pres">
      <dgm:prSet presAssocID="{AEA3A2EC-D556-4808-8B04-0B3709CB7430}" presName="node" presStyleLbl="node1" presStyleIdx="14" presStyleCnt="15" custScaleX="112512" custScaleY="112564" custLinFactX="17711" custLinFactY="-90026" custLinFactNeighborX="100000" custLinFactNeighborY="-100000">
        <dgm:presLayoutVars>
          <dgm:bulletEnabled val="1"/>
        </dgm:presLayoutVars>
      </dgm:prSet>
      <dgm:spPr/>
    </dgm:pt>
  </dgm:ptLst>
  <dgm:cxnLst>
    <dgm:cxn modelId="{79AD8A00-C6E0-412E-803F-D67DF3E87362}" type="presOf" srcId="{E9155482-47E2-4DA4-A25F-68ED89E5E8A0}" destId="{66B85ADB-BA17-42E8-A389-B2E66D9694FE}" srcOrd="0" destOrd="0" presId="urn:microsoft.com/office/officeart/2005/8/layout/process5"/>
    <dgm:cxn modelId="{D2983A01-BC72-42BF-9E50-F26B70CA36EE}" type="presOf" srcId="{EFF9514A-E1C0-4FDF-BDA6-AB67B05573EC}" destId="{EC7993D7-B800-4ABD-985E-68B6B5353B1C}" srcOrd="1" destOrd="0" presId="urn:microsoft.com/office/officeart/2005/8/layout/process5"/>
    <dgm:cxn modelId="{43522608-EEBD-4DA6-B051-A8EDBA940FDB}" type="presOf" srcId="{4B35EE85-1E31-4725-B420-36C254A7AED4}" destId="{E77335E8-493D-4814-A9F1-1F5FF5378B61}" srcOrd="1" destOrd="0" presId="urn:microsoft.com/office/officeart/2005/8/layout/process5"/>
    <dgm:cxn modelId="{BDBC4209-DFA0-4735-BFA6-132F4B7297E3}" type="presOf" srcId="{775AF990-4559-41EF-B500-6B4D2DA66EB4}" destId="{D917D3B5-7447-4325-9E01-FB98E8A88FFC}" srcOrd="0" destOrd="0" presId="urn:microsoft.com/office/officeart/2005/8/layout/process5"/>
    <dgm:cxn modelId="{005FF709-6F64-4D06-A736-B66EA22B993E}" type="presOf" srcId="{89659090-B805-4543-83FA-A0A00A5C157D}" destId="{27C87CDA-5633-49DC-8E2B-816424DE5793}" srcOrd="1" destOrd="0" presId="urn:microsoft.com/office/officeart/2005/8/layout/process5"/>
    <dgm:cxn modelId="{B5686B0B-5D22-403C-8B99-18DF83136BDE}" type="presOf" srcId="{2E291573-C2B4-4CE0-81FE-5B50770FB45B}" destId="{30D0956D-D106-4929-903F-48895B398133}" srcOrd="1" destOrd="0" presId="urn:microsoft.com/office/officeart/2005/8/layout/process5"/>
    <dgm:cxn modelId="{2B74490F-B047-4FA3-903B-1EDD3FD36775}" srcId="{8BF787D9-5C40-4395-B22E-EE552C6972BF}" destId="{DD33C8B6-0D75-4579-9830-BD432F8E8BC7}" srcOrd="1" destOrd="0" parTransId="{74DB6635-EC89-4ABC-BEE1-45F4D0B4C9A7}" sibTransId="{53537985-458B-4927-93E5-E5DCFB075A80}"/>
    <dgm:cxn modelId="{DF8CB910-2471-4E37-AD69-DAF6232A2C2F}" type="presOf" srcId="{E9155482-47E2-4DA4-A25F-68ED89E5E8A0}" destId="{1ABC1C57-4734-4FF2-8937-C71BDC47AB55}" srcOrd="1" destOrd="0" presId="urn:microsoft.com/office/officeart/2005/8/layout/process5"/>
    <dgm:cxn modelId="{FF6DDF12-4045-4A08-86C8-13B57CB3523F}" srcId="{8BF787D9-5C40-4395-B22E-EE552C6972BF}" destId="{1514C8B0-875B-4B88-8FBB-F85392E64AE4}" srcOrd="0" destOrd="0" parTransId="{2D15214A-AB45-4549-BC4C-18ECE31C81AE}" sibTransId="{E971AF46-4EFA-400B-9385-B1E4497CA875}"/>
    <dgm:cxn modelId="{A4101B19-D351-4EC8-A4DB-B6E2DC15145F}" type="presOf" srcId="{53537985-458B-4927-93E5-E5DCFB075A80}" destId="{CE4C3EE3-496B-4C9C-91D2-E9E3D94E7B26}" srcOrd="0" destOrd="0" presId="urn:microsoft.com/office/officeart/2005/8/layout/process5"/>
    <dgm:cxn modelId="{E3641B1D-E23F-4991-9F75-8C8CC119F465}" srcId="{8BF787D9-5C40-4395-B22E-EE552C6972BF}" destId="{18AC9BF8-6AC9-497E-940D-684EABE0C7E6}" srcOrd="9" destOrd="0" parTransId="{ADE6A6B2-604F-4CD7-A666-F27BE6F60B2F}" sibTransId="{751DE189-0FD8-4B32-B1BD-81433E4EA2EE}"/>
    <dgm:cxn modelId="{58F5FC2B-4645-4DBF-B1AB-55CCB20168C6}" srcId="{8BF787D9-5C40-4395-B22E-EE552C6972BF}" destId="{775AF990-4559-41EF-B500-6B4D2DA66EB4}" srcOrd="12" destOrd="0" parTransId="{39600CCD-BAF8-45C6-A2F8-919B481473A2}" sibTransId="{2E291573-C2B4-4CE0-81FE-5B50770FB45B}"/>
    <dgm:cxn modelId="{E2122131-4EF3-4204-8D95-9D4536A445E3}" type="presOf" srcId="{9F8634D6-738A-468A-B6AF-439DF26CF8CD}" destId="{3222642D-32A5-4CE2-B2AC-B0D413FDFCFD}" srcOrd="0" destOrd="0" presId="urn:microsoft.com/office/officeart/2005/8/layout/process5"/>
    <dgm:cxn modelId="{277A5F33-788C-4473-8A1D-E4A859B6FDE1}" type="presOf" srcId="{1514C8B0-875B-4B88-8FBB-F85392E64AE4}" destId="{634CDA00-3AEE-48D4-A3F3-D1A6AB709826}" srcOrd="0" destOrd="0" presId="urn:microsoft.com/office/officeart/2005/8/layout/process5"/>
    <dgm:cxn modelId="{24DC4D36-2470-4283-8F23-25CD84372E0F}" type="presOf" srcId="{5C6AB2EC-5569-46BD-A93D-24355704E3DE}" destId="{5E0E050E-678E-4F8B-8742-2A80AA50F643}" srcOrd="0" destOrd="0" presId="urn:microsoft.com/office/officeart/2005/8/layout/process5"/>
    <dgm:cxn modelId="{1F6CAD39-FF91-4C53-A1DA-671E9FE364DE}" type="presOf" srcId="{06759EE6-A097-4191-B9A8-C8CE386AF5AD}" destId="{0067219D-F098-4365-8C05-A2EC4826C64E}" srcOrd="0" destOrd="0" presId="urn:microsoft.com/office/officeart/2005/8/layout/process5"/>
    <dgm:cxn modelId="{1ED0D73A-9393-44ED-BBFD-4EEE89A98AAB}" type="presOf" srcId="{640CAB99-6931-471B-902D-497CBE55A744}" destId="{17D217BB-1078-41CF-9687-1814A6A75FEC}" srcOrd="0" destOrd="0" presId="urn:microsoft.com/office/officeart/2005/8/layout/process5"/>
    <dgm:cxn modelId="{71D47262-5F25-42EF-9127-887E0C6E869A}" type="presOf" srcId="{1B586AB2-C588-44C7-A107-D43C34836B6B}" destId="{595FEA0F-82DD-44EA-BD0F-AB54D204D49F}" srcOrd="1" destOrd="0" presId="urn:microsoft.com/office/officeart/2005/8/layout/process5"/>
    <dgm:cxn modelId="{F5F75A42-5C44-4B56-8A4B-7741377C87D2}" type="presOf" srcId="{751DE189-0FD8-4B32-B1BD-81433E4EA2EE}" destId="{9C1A4928-2C11-4B1B-BD51-CD22C51D6CA5}" srcOrd="1" destOrd="0" presId="urn:microsoft.com/office/officeart/2005/8/layout/process5"/>
    <dgm:cxn modelId="{42EE8B43-27F7-486A-891D-1FD6DE38C633}" type="presOf" srcId="{5C7CDE1F-A6AA-480F-8E09-13F6B4CA68A1}" destId="{BFF00F90-CD9F-458E-BB67-E2E43CF8D683}" srcOrd="1" destOrd="0" presId="urn:microsoft.com/office/officeart/2005/8/layout/process5"/>
    <dgm:cxn modelId="{F79F3D64-C990-42BA-BC54-D616E72C2B32}" type="presOf" srcId="{6FB4F87E-B3AE-413F-847A-C354CAA64928}" destId="{90650A45-62E5-4E1C-935D-B9397D99BF3B}" srcOrd="0" destOrd="0" presId="urn:microsoft.com/office/officeart/2005/8/layout/process5"/>
    <dgm:cxn modelId="{8E869F64-A04A-4AF0-9143-4CB3142A46B9}" type="presOf" srcId="{89659090-B805-4543-83FA-A0A00A5C157D}" destId="{7271E260-B48D-4F64-93DE-57FC2A9A888A}" srcOrd="0" destOrd="0" presId="urn:microsoft.com/office/officeart/2005/8/layout/process5"/>
    <dgm:cxn modelId="{3B31BC45-A927-49AA-9B64-8030614F68EE}" type="presOf" srcId="{7157BF81-C118-4D92-BC68-3DE06717194B}" destId="{D2B244AD-3B87-48EA-84F3-BC6EE88472BA}" srcOrd="0" destOrd="0" presId="urn:microsoft.com/office/officeart/2005/8/layout/process5"/>
    <dgm:cxn modelId="{E00D2E66-F63A-4964-829F-5EF6A278D934}" type="presOf" srcId="{7D25F8B7-AF75-4821-8616-F142902793D5}" destId="{7AEA74C4-F1EE-4126-BE2F-1F4A700EA95B}" srcOrd="0" destOrd="0" presId="urn:microsoft.com/office/officeart/2005/8/layout/process5"/>
    <dgm:cxn modelId="{5E755666-5C4F-486A-8FCB-C29E77A877E5}" type="presOf" srcId="{9F8634D6-738A-468A-B6AF-439DF26CF8CD}" destId="{AB6CF26A-3BF6-44C7-B2EF-38522164EC39}" srcOrd="1" destOrd="0" presId="urn:microsoft.com/office/officeart/2005/8/layout/process5"/>
    <dgm:cxn modelId="{479FA169-7A34-438C-A2C4-A48D674E7539}" type="presOf" srcId="{7E91FF81-55C5-4037-8C25-F05D82040ACD}" destId="{946BF9AB-9171-4987-8926-53756025CCDD}" srcOrd="1" destOrd="0" presId="urn:microsoft.com/office/officeart/2005/8/layout/process5"/>
    <dgm:cxn modelId="{1CFBB66A-589B-4B1D-9FF5-CB930CACEBC4}" type="presOf" srcId="{D784DCD0-AE32-42E0-A60C-03BEF3B72D68}" destId="{4EE1FF3D-1983-4422-A86C-C2BAF5425913}" srcOrd="0" destOrd="0" presId="urn:microsoft.com/office/officeart/2005/8/layout/process5"/>
    <dgm:cxn modelId="{AE88B06B-0BBF-4B26-86F9-7B1F6201E386}" type="presOf" srcId="{E971AF46-4EFA-400B-9385-B1E4497CA875}" destId="{4D3F954D-8E6D-4388-987C-3F29EF838013}" srcOrd="0" destOrd="0" presId="urn:microsoft.com/office/officeart/2005/8/layout/process5"/>
    <dgm:cxn modelId="{1E4B076F-50D0-4361-AE85-B2F9863EE102}" srcId="{8BF787D9-5C40-4395-B22E-EE552C6972BF}" destId="{6FB4F87E-B3AE-413F-847A-C354CAA64928}" srcOrd="11" destOrd="0" parTransId="{B7260123-D929-4D25-AFF8-4168CEB20ECF}" sibTransId="{EFF9514A-E1C0-4FDF-BDA6-AB67B05573EC}"/>
    <dgm:cxn modelId="{EA3A4872-13B1-48F4-AC79-0A651CDB76C2}" type="presOf" srcId="{9B00A623-B68F-4768-AFCE-DCB988E3D249}" destId="{E2465041-0972-4A60-8A0A-89AAA66772C2}" srcOrd="0" destOrd="0" presId="urn:microsoft.com/office/officeart/2005/8/layout/process5"/>
    <dgm:cxn modelId="{299B5173-3D8D-469D-8DC7-C6D2A375A93E}" type="presOf" srcId="{8BF787D9-5C40-4395-B22E-EE552C6972BF}" destId="{66A67CFD-2792-4CAE-B98E-F8274823EB7A}" srcOrd="0" destOrd="0" presId="urn:microsoft.com/office/officeart/2005/8/layout/process5"/>
    <dgm:cxn modelId="{C9DD3074-9E59-4500-ADF6-7B90DA690570}" srcId="{8BF787D9-5C40-4395-B22E-EE552C6972BF}" destId="{5C6AB2EC-5569-46BD-A93D-24355704E3DE}" srcOrd="13" destOrd="0" parTransId="{27DFED84-6306-4450-8BAA-773560C27885}" sibTransId="{4B35EE85-1E31-4725-B420-36C254A7AED4}"/>
    <dgm:cxn modelId="{7B333E54-F59F-4208-BD7F-83AFE2B4BD09}" type="presOf" srcId="{2E291573-C2B4-4CE0-81FE-5B50770FB45B}" destId="{D431E943-C972-4D54-90E0-41E091F61CA7}" srcOrd="0" destOrd="0" presId="urn:microsoft.com/office/officeart/2005/8/layout/process5"/>
    <dgm:cxn modelId="{8C167674-8726-4CC7-A381-A4F3C65E69C6}" type="presOf" srcId="{4B35EE85-1E31-4725-B420-36C254A7AED4}" destId="{18C820B5-A264-462F-83F2-5577331715B1}" srcOrd="0" destOrd="0" presId="urn:microsoft.com/office/officeart/2005/8/layout/process5"/>
    <dgm:cxn modelId="{34FA6559-4F61-41A0-9FC1-B086B63858FB}" srcId="{8BF787D9-5C40-4395-B22E-EE552C6972BF}" destId="{9B00A623-B68F-4768-AFCE-DCB988E3D249}" srcOrd="8" destOrd="0" parTransId="{F092A8F0-B30B-4BB2-A42B-F2AF09629EAC}" sibTransId="{B0B94218-1C1D-4CC2-A2C7-9BF410EAFD0D}"/>
    <dgm:cxn modelId="{5B8E7B7B-802A-48CF-8162-2A6812C18CE4}" srcId="{8BF787D9-5C40-4395-B22E-EE552C6972BF}" destId="{06759EE6-A097-4191-B9A8-C8CE386AF5AD}" srcOrd="6" destOrd="0" parTransId="{0E8574B3-524A-45ED-BE7B-495FA32EBD08}" sibTransId="{9F8634D6-738A-468A-B6AF-439DF26CF8CD}"/>
    <dgm:cxn modelId="{A89EF080-57EC-4211-AB6F-E28BE6419143}" type="presOf" srcId="{CAC4DB48-7A9B-4663-B33F-59504D23320F}" destId="{9D08831B-FFF1-4B0A-A6C1-82E8E9564A97}" srcOrd="0" destOrd="0" presId="urn:microsoft.com/office/officeart/2005/8/layout/process5"/>
    <dgm:cxn modelId="{90543982-C6AE-4A86-A61C-56D40B4427DB}" type="presOf" srcId="{AEA3A2EC-D556-4808-8B04-0B3709CB7430}" destId="{73A156EE-89EC-466E-AA82-D412AD0C3A12}" srcOrd="0" destOrd="0" presId="urn:microsoft.com/office/officeart/2005/8/layout/process5"/>
    <dgm:cxn modelId="{5FAEC48F-DA06-45FF-AC00-ED14678FA6B3}" srcId="{8BF787D9-5C40-4395-B22E-EE552C6972BF}" destId="{CAC4DB48-7A9B-4663-B33F-59504D23320F}" srcOrd="5" destOrd="0" parTransId="{2DE3C710-CB7D-44D0-8E2E-1A2254B0E8E4}" sibTransId="{5C7CDE1F-A6AA-480F-8E09-13F6B4CA68A1}"/>
    <dgm:cxn modelId="{2027F6A0-FBFF-458E-89B0-0B61E9CB6916}" type="presOf" srcId="{1B586AB2-C588-44C7-A107-D43C34836B6B}" destId="{8743C288-248E-4A3F-8479-8C40DA76716C}" srcOrd="0" destOrd="0" presId="urn:microsoft.com/office/officeart/2005/8/layout/process5"/>
    <dgm:cxn modelId="{F787D7A1-C3D4-4CF2-B1AB-668AF2C4F789}" srcId="{8BF787D9-5C40-4395-B22E-EE552C6972BF}" destId="{AEA3A2EC-D556-4808-8B04-0B3709CB7430}" srcOrd="14" destOrd="0" parTransId="{50566EB0-E1EB-4AE8-BD06-738ACAD19EE5}" sibTransId="{0F77B69B-A112-4019-B267-292BF9045055}"/>
    <dgm:cxn modelId="{C9985BA5-B82C-4162-A6B7-F88BDE1AF834}" type="presOf" srcId="{5C7CDE1F-A6AA-480F-8E09-13F6B4CA68A1}" destId="{D6521637-0E0C-4652-8139-353C44C838E3}" srcOrd="0" destOrd="0" presId="urn:microsoft.com/office/officeart/2005/8/layout/process5"/>
    <dgm:cxn modelId="{2C1C9EA5-E13E-49ED-8EF5-4655A984D674}" srcId="{8BF787D9-5C40-4395-B22E-EE552C6972BF}" destId="{D784DCD0-AE32-42E0-A60C-03BEF3B72D68}" srcOrd="10" destOrd="0" parTransId="{EEA16523-FABB-4445-86FC-5813158F68AC}" sibTransId="{E9155482-47E2-4DA4-A25F-68ED89E5E8A0}"/>
    <dgm:cxn modelId="{D731B5A8-1693-488E-B213-D0F916CE7A39}" type="presOf" srcId="{C6A7FA34-A154-47B0-82CC-84CDCC6B1D92}" destId="{2426CE2A-1690-4929-9E6A-739BEBEFFFAF}" srcOrd="0" destOrd="0" presId="urn:microsoft.com/office/officeart/2005/8/layout/process5"/>
    <dgm:cxn modelId="{B36C72B2-9FB7-47A1-92EA-120FF371404F}" type="presOf" srcId="{7F64425F-F9BD-4CB1-80D2-5D5D1CC8B6D6}" destId="{80F7FEA7-E496-44AE-9A85-1CD999B73FEF}" srcOrd="0" destOrd="0" presId="urn:microsoft.com/office/officeart/2005/8/layout/process5"/>
    <dgm:cxn modelId="{5E03ADB6-7A21-46A9-B6DE-E67EA9E3F6A6}" type="presOf" srcId="{53537985-458B-4927-93E5-E5DCFB075A80}" destId="{9EA89A49-7650-4D70-939B-C63EA20E0A17}" srcOrd="1" destOrd="0" presId="urn:microsoft.com/office/officeart/2005/8/layout/process5"/>
    <dgm:cxn modelId="{4B14C2BA-76F0-4D9E-9BC9-87B077807987}" srcId="{8BF787D9-5C40-4395-B22E-EE552C6972BF}" destId="{7F64425F-F9BD-4CB1-80D2-5D5D1CC8B6D6}" srcOrd="2" destOrd="0" parTransId="{265ED53D-0E3A-4A71-BBB0-60F905EC8D0C}" sibTransId="{89659090-B805-4543-83FA-A0A00A5C157D}"/>
    <dgm:cxn modelId="{93BAF1C0-DF39-477E-96E6-6C16ADF30236}" type="presOf" srcId="{751DE189-0FD8-4B32-B1BD-81433E4EA2EE}" destId="{2CBE7A87-EF3B-445D-BCD1-D1F3FD98E23B}" srcOrd="0" destOrd="0" presId="urn:microsoft.com/office/officeart/2005/8/layout/process5"/>
    <dgm:cxn modelId="{D09CC8C9-DC9C-45B6-AD3D-88EE74A6FE8F}" type="presOf" srcId="{EFF9514A-E1C0-4FDF-BDA6-AB67B05573EC}" destId="{D862E524-02D9-44F1-B2D8-2128BC99CAE4}" srcOrd="0" destOrd="0" presId="urn:microsoft.com/office/officeart/2005/8/layout/process5"/>
    <dgm:cxn modelId="{95AEABCB-DC46-4A16-B1F4-1D749B50800C}" type="presOf" srcId="{7E91FF81-55C5-4037-8C25-F05D82040ACD}" destId="{AA6F6C46-9F9C-4507-BF7D-F96E43021CEC}" srcOrd="0" destOrd="0" presId="urn:microsoft.com/office/officeart/2005/8/layout/process5"/>
    <dgm:cxn modelId="{8281D5CC-2265-47FA-A878-5A7371F9E5C2}" type="presOf" srcId="{B0B94218-1C1D-4CC2-A2C7-9BF410EAFD0D}" destId="{F6BDCD06-A48C-49DE-AC53-8D82C58EB76D}" srcOrd="1" destOrd="0" presId="urn:microsoft.com/office/officeart/2005/8/layout/process5"/>
    <dgm:cxn modelId="{0051D7CD-6F74-49EA-B23C-75933564669A}" type="presOf" srcId="{B0B94218-1C1D-4CC2-A2C7-9BF410EAFD0D}" destId="{9A3B4D03-69AD-40C0-B767-8F8958186B31}" srcOrd="0" destOrd="0" presId="urn:microsoft.com/office/officeart/2005/8/layout/process5"/>
    <dgm:cxn modelId="{FF90D3D1-860A-4920-92F4-CB74AB75C4BA}" type="presOf" srcId="{C6A7FA34-A154-47B0-82CC-84CDCC6B1D92}" destId="{E7DF78EA-1405-4A2E-898D-7867F476AA50}" srcOrd="1" destOrd="0" presId="urn:microsoft.com/office/officeart/2005/8/layout/process5"/>
    <dgm:cxn modelId="{3EA593D2-7B21-4EFC-931E-25B44AA08A3B}" type="presOf" srcId="{E971AF46-4EFA-400B-9385-B1E4497CA875}" destId="{FF2ABD73-57C3-416D-94EB-67F3248647A9}" srcOrd="1" destOrd="0" presId="urn:microsoft.com/office/officeart/2005/8/layout/process5"/>
    <dgm:cxn modelId="{6C9043DA-3A1C-4446-860E-826165441BCF}" type="presOf" srcId="{DD33C8B6-0D75-4579-9830-BD432F8E8BC7}" destId="{0E567D06-28A5-4240-BB24-80A8F7A4A047}" srcOrd="0" destOrd="0" presId="urn:microsoft.com/office/officeart/2005/8/layout/process5"/>
    <dgm:cxn modelId="{B04DB9E2-F694-4D7A-8021-D2D71AFD79C1}" srcId="{8BF787D9-5C40-4395-B22E-EE552C6972BF}" destId="{7157BF81-C118-4D92-BC68-3DE06717194B}" srcOrd="7" destOrd="0" parTransId="{37AFFCC0-4371-4068-870F-1D83F25A2679}" sibTransId="{7E91FF81-55C5-4037-8C25-F05D82040ACD}"/>
    <dgm:cxn modelId="{A815CAE9-F7ED-48CD-804C-763B0B6C641E}" type="presOf" srcId="{18AC9BF8-6AC9-497E-940D-684EABE0C7E6}" destId="{8839163C-032B-4F01-9A3A-A7F5DBE98EC3}" srcOrd="0" destOrd="0" presId="urn:microsoft.com/office/officeart/2005/8/layout/process5"/>
    <dgm:cxn modelId="{1BF31DF1-CFCE-4FCA-9D94-01BED1694411}" srcId="{8BF787D9-5C40-4395-B22E-EE552C6972BF}" destId="{640CAB99-6931-471B-902D-497CBE55A744}" srcOrd="3" destOrd="0" parTransId="{6FE63EF2-F7BA-4FEF-A9D0-D169DDDB0DBB}" sibTransId="{C6A7FA34-A154-47B0-82CC-84CDCC6B1D92}"/>
    <dgm:cxn modelId="{C8AEE4F9-2C0A-48AA-8AB1-246759C56369}" srcId="{8BF787D9-5C40-4395-B22E-EE552C6972BF}" destId="{7D25F8B7-AF75-4821-8616-F142902793D5}" srcOrd="4" destOrd="0" parTransId="{A05C48E1-B636-493A-81E2-739770509B68}" sibTransId="{1B586AB2-C588-44C7-A107-D43C34836B6B}"/>
    <dgm:cxn modelId="{6280617B-988C-4338-B989-382AE42FBD46}" type="presParOf" srcId="{66A67CFD-2792-4CAE-B98E-F8274823EB7A}" destId="{634CDA00-3AEE-48D4-A3F3-D1A6AB709826}" srcOrd="0" destOrd="0" presId="urn:microsoft.com/office/officeart/2005/8/layout/process5"/>
    <dgm:cxn modelId="{76177B62-44EC-4430-A6BB-C751BCC9AFEB}" type="presParOf" srcId="{66A67CFD-2792-4CAE-B98E-F8274823EB7A}" destId="{4D3F954D-8E6D-4388-987C-3F29EF838013}" srcOrd="1" destOrd="0" presId="urn:microsoft.com/office/officeart/2005/8/layout/process5"/>
    <dgm:cxn modelId="{D4473E60-8977-43A1-8762-6035EC3DD206}" type="presParOf" srcId="{4D3F954D-8E6D-4388-987C-3F29EF838013}" destId="{FF2ABD73-57C3-416D-94EB-67F3248647A9}" srcOrd="0" destOrd="0" presId="urn:microsoft.com/office/officeart/2005/8/layout/process5"/>
    <dgm:cxn modelId="{46DF3FAF-0658-474D-A0DD-D145DAD2FAB4}" type="presParOf" srcId="{66A67CFD-2792-4CAE-B98E-F8274823EB7A}" destId="{0E567D06-28A5-4240-BB24-80A8F7A4A047}" srcOrd="2" destOrd="0" presId="urn:microsoft.com/office/officeart/2005/8/layout/process5"/>
    <dgm:cxn modelId="{60A5CDE1-BA8F-4585-A3B3-E5782A70EBDA}" type="presParOf" srcId="{66A67CFD-2792-4CAE-B98E-F8274823EB7A}" destId="{CE4C3EE3-496B-4C9C-91D2-E9E3D94E7B26}" srcOrd="3" destOrd="0" presId="urn:microsoft.com/office/officeart/2005/8/layout/process5"/>
    <dgm:cxn modelId="{228556A6-7659-4EA1-8F85-E4771E6C0CCB}" type="presParOf" srcId="{CE4C3EE3-496B-4C9C-91D2-E9E3D94E7B26}" destId="{9EA89A49-7650-4D70-939B-C63EA20E0A17}" srcOrd="0" destOrd="0" presId="urn:microsoft.com/office/officeart/2005/8/layout/process5"/>
    <dgm:cxn modelId="{8AABF39B-FB2F-4AE8-BCA5-D53CE9DC60C4}" type="presParOf" srcId="{66A67CFD-2792-4CAE-B98E-F8274823EB7A}" destId="{80F7FEA7-E496-44AE-9A85-1CD999B73FEF}" srcOrd="4" destOrd="0" presId="urn:microsoft.com/office/officeart/2005/8/layout/process5"/>
    <dgm:cxn modelId="{FD5B8BC5-5384-4A07-B215-FD983AC0B4F9}" type="presParOf" srcId="{66A67CFD-2792-4CAE-B98E-F8274823EB7A}" destId="{7271E260-B48D-4F64-93DE-57FC2A9A888A}" srcOrd="5" destOrd="0" presId="urn:microsoft.com/office/officeart/2005/8/layout/process5"/>
    <dgm:cxn modelId="{807CC55D-2A35-4B9C-9C35-CD4DAB4C0740}" type="presParOf" srcId="{7271E260-B48D-4F64-93DE-57FC2A9A888A}" destId="{27C87CDA-5633-49DC-8E2B-816424DE5793}" srcOrd="0" destOrd="0" presId="urn:microsoft.com/office/officeart/2005/8/layout/process5"/>
    <dgm:cxn modelId="{887E3CA0-4930-4E2F-9E15-31100F0BB116}" type="presParOf" srcId="{66A67CFD-2792-4CAE-B98E-F8274823EB7A}" destId="{17D217BB-1078-41CF-9687-1814A6A75FEC}" srcOrd="6" destOrd="0" presId="urn:microsoft.com/office/officeart/2005/8/layout/process5"/>
    <dgm:cxn modelId="{D50FF1B6-78B9-4E6B-8B4A-5DA999EBF20B}" type="presParOf" srcId="{66A67CFD-2792-4CAE-B98E-F8274823EB7A}" destId="{2426CE2A-1690-4929-9E6A-739BEBEFFFAF}" srcOrd="7" destOrd="0" presId="urn:microsoft.com/office/officeart/2005/8/layout/process5"/>
    <dgm:cxn modelId="{C07323D0-4748-4F35-B9DB-1B6432598AEE}" type="presParOf" srcId="{2426CE2A-1690-4929-9E6A-739BEBEFFFAF}" destId="{E7DF78EA-1405-4A2E-898D-7867F476AA50}" srcOrd="0" destOrd="0" presId="urn:microsoft.com/office/officeart/2005/8/layout/process5"/>
    <dgm:cxn modelId="{76164CE2-CC32-4C7A-8A92-B21F1948C211}" type="presParOf" srcId="{66A67CFD-2792-4CAE-B98E-F8274823EB7A}" destId="{7AEA74C4-F1EE-4126-BE2F-1F4A700EA95B}" srcOrd="8" destOrd="0" presId="urn:microsoft.com/office/officeart/2005/8/layout/process5"/>
    <dgm:cxn modelId="{2E278E28-AC3B-47E9-BD2F-74CD53E50624}" type="presParOf" srcId="{66A67CFD-2792-4CAE-B98E-F8274823EB7A}" destId="{8743C288-248E-4A3F-8479-8C40DA76716C}" srcOrd="9" destOrd="0" presId="urn:microsoft.com/office/officeart/2005/8/layout/process5"/>
    <dgm:cxn modelId="{A0981430-37CB-4AF0-AC3C-F0E88ABAC29D}" type="presParOf" srcId="{8743C288-248E-4A3F-8479-8C40DA76716C}" destId="{595FEA0F-82DD-44EA-BD0F-AB54D204D49F}" srcOrd="0" destOrd="0" presId="urn:microsoft.com/office/officeart/2005/8/layout/process5"/>
    <dgm:cxn modelId="{FAB2C5C4-8115-4963-A66F-C9749DB5D058}" type="presParOf" srcId="{66A67CFD-2792-4CAE-B98E-F8274823EB7A}" destId="{9D08831B-FFF1-4B0A-A6C1-82E8E9564A97}" srcOrd="10" destOrd="0" presId="urn:microsoft.com/office/officeart/2005/8/layout/process5"/>
    <dgm:cxn modelId="{0A3CDB51-3BD2-4AE9-A78B-B5C7F96FC57E}" type="presParOf" srcId="{66A67CFD-2792-4CAE-B98E-F8274823EB7A}" destId="{D6521637-0E0C-4652-8139-353C44C838E3}" srcOrd="11" destOrd="0" presId="urn:microsoft.com/office/officeart/2005/8/layout/process5"/>
    <dgm:cxn modelId="{0BF8D001-53CE-4250-B3A3-F9D962CE09C6}" type="presParOf" srcId="{D6521637-0E0C-4652-8139-353C44C838E3}" destId="{BFF00F90-CD9F-458E-BB67-E2E43CF8D683}" srcOrd="0" destOrd="0" presId="urn:microsoft.com/office/officeart/2005/8/layout/process5"/>
    <dgm:cxn modelId="{6A1B2CAC-3A24-4487-86BB-DBEA1ACEC2B7}" type="presParOf" srcId="{66A67CFD-2792-4CAE-B98E-F8274823EB7A}" destId="{0067219D-F098-4365-8C05-A2EC4826C64E}" srcOrd="12" destOrd="0" presId="urn:microsoft.com/office/officeart/2005/8/layout/process5"/>
    <dgm:cxn modelId="{3BBF4978-ED0B-45FA-A753-1159E924D4EB}" type="presParOf" srcId="{66A67CFD-2792-4CAE-B98E-F8274823EB7A}" destId="{3222642D-32A5-4CE2-B2AC-B0D413FDFCFD}" srcOrd="13" destOrd="0" presId="urn:microsoft.com/office/officeart/2005/8/layout/process5"/>
    <dgm:cxn modelId="{355F8128-5A39-4263-9F17-78216DDB4DC0}" type="presParOf" srcId="{3222642D-32A5-4CE2-B2AC-B0D413FDFCFD}" destId="{AB6CF26A-3BF6-44C7-B2EF-38522164EC39}" srcOrd="0" destOrd="0" presId="urn:microsoft.com/office/officeart/2005/8/layout/process5"/>
    <dgm:cxn modelId="{DC4F38C6-DFFC-4522-8A82-765FFDE222E1}" type="presParOf" srcId="{66A67CFD-2792-4CAE-B98E-F8274823EB7A}" destId="{D2B244AD-3B87-48EA-84F3-BC6EE88472BA}" srcOrd="14" destOrd="0" presId="urn:microsoft.com/office/officeart/2005/8/layout/process5"/>
    <dgm:cxn modelId="{1056CAB1-F3D6-4B5E-AA91-BEC0D8C8ABF1}" type="presParOf" srcId="{66A67CFD-2792-4CAE-B98E-F8274823EB7A}" destId="{AA6F6C46-9F9C-4507-BF7D-F96E43021CEC}" srcOrd="15" destOrd="0" presId="urn:microsoft.com/office/officeart/2005/8/layout/process5"/>
    <dgm:cxn modelId="{10544D15-9D55-48FE-BBC2-9B1BE5710F22}" type="presParOf" srcId="{AA6F6C46-9F9C-4507-BF7D-F96E43021CEC}" destId="{946BF9AB-9171-4987-8926-53756025CCDD}" srcOrd="0" destOrd="0" presId="urn:microsoft.com/office/officeart/2005/8/layout/process5"/>
    <dgm:cxn modelId="{1A537F37-6163-41DC-BE90-065165B94DA4}" type="presParOf" srcId="{66A67CFD-2792-4CAE-B98E-F8274823EB7A}" destId="{E2465041-0972-4A60-8A0A-89AAA66772C2}" srcOrd="16" destOrd="0" presId="urn:microsoft.com/office/officeart/2005/8/layout/process5"/>
    <dgm:cxn modelId="{6F5EA604-7469-4F27-B594-C89C2106E68B}" type="presParOf" srcId="{66A67CFD-2792-4CAE-B98E-F8274823EB7A}" destId="{9A3B4D03-69AD-40C0-B767-8F8958186B31}" srcOrd="17" destOrd="0" presId="urn:microsoft.com/office/officeart/2005/8/layout/process5"/>
    <dgm:cxn modelId="{E24BF80B-EDE6-4F2B-98A5-651089414543}" type="presParOf" srcId="{9A3B4D03-69AD-40C0-B767-8F8958186B31}" destId="{F6BDCD06-A48C-49DE-AC53-8D82C58EB76D}" srcOrd="0" destOrd="0" presId="urn:microsoft.com/office/officeart/2005/8/layout/process5"/>
    <dgm:cxn modelId="{CA627F59-8322-4D7C-89A0-97EDA89B0EC8}" type="presParOf" srcId="{66A67CFD-2792-4CAE-B98E-F8274823EB7A}" destId="{8839163C-032B-4F01-9A3A-A7F5DBE98EC3}" srcOrd="18" destOrd="0" presId="urn:microsoft.com/office/officeart/2005/8/layout/process5"/>
    <dgm:cxn modelId="{047008FA-DD94-496D-94FC-160E8507EFA3}" type="presParOf" srcId="{66A67CFD-2792-4CAE-B98E-F8274823EB7A}" destId="{2CBE7A87-EF3B-445D-BCD1-D1F3FD98E23B}" srcOrd="19" destOrd="0" presId="urn:microsoft.com/office/officeart/2005/8/layout/process5"/>
    <dgm:cxn modelId="{509CEBBD-ECA8-455E-9264-8946E18A64A0}" type="presParOf" srcId="{2CBE7A87-EF3B-445D-BCD1-D1F3FD98E23B}" destId="{9C1A4928-2C11-4B1B-BD51-CD22C51D6CA5}" srcOrd="0" destOrd="0" presId="urn:microsoft.com/office/officeart/2005/8/layout/process5"/>
    <dgm:cxn modelId="{7B320A1A-4753-478E-BD8E-85BFDD9AAB8D}" type="presParOf" srcId="{66A67CFD-2792-4CAE-B98E-F8274823EB7A}" destId="{4EE1FF3D-1983-4422-A86C-C2BAF5425913}" srcOrd="20" destOrd="0" presId="urn:microsoft.com/office/officeart/2005/8/layout/process5"/>
    <dgm:cxn modelId="{13DFB720-A25B-4D00-86A0-C60031553D27}" type="presParOf" srcId="{66A67CFD-2792-4CAE-B98E-F8274823EB7A}" destId="{66B85ADB-BA17-42E8-A389-B2E66D9694FE}" srcOrd="21" destOrd="0" presId="urn:microsoft.com/office/officeart/2005/8/layout/process5"/>
    <dgm:cxn modelId="{50702091-4CE9-41A1-8902-052FA9EBFA6E}" type="presParOf" srcId="{66B85ADB-BA17-42E8-A389-B2E66D9694FE}" destId="{1ABC1C57-4734-4FF2-8937-C71BDC47AB55}" srcOrd="0" destOrd="0" presId="urn:microsoft.com/office/officeart/2005/8/layout/process5"/>
    <dgm:cxn modelId="{10AADE4C-0994-4CB5-8C43-F24FFED94CFF}" type="presParOf" srcId="{66A67CFD-2792-4CAE-B98E-F8274823EB7A}" destId="{90650A45-62E5-4E1C-935D-B9397D99BF3B}" srcOrd="22" destOrd="0" presId="urn:microsoft.com/office/officeart/2005/8/layout/process5"/>
    <dgm:cxn modelId="{1B8B672A-7082-4B5D-824F-86FF4F15C53F}" type="presParOf" srcId="{66A67CFD-2792-4CAE-B98E-F8274823EB7A}" destId="{D862E524-02D9-44F1-B2D8-2128BC99CAE4}" srcOrd="23" destOrd="0" presId="urn:microsoft.com/office/officeart/2005/8/layout/process5"/>
    <dgm:cxn modelId="{31403214-B1D6-4251-835D-62BC2178FCC7}" type="presParOf" srcId="{D862E524-02D9-44F1-B2D8-2128BC99CAE4}" destId="{EC7993D7-B800-4ABD-985E-68B6B5353B1C}" srcOrd="0" destOrd="0" presId="urn:microsoft.com/office/officeart/2005/8/layout/process5"/>
    <dgm:cxn modelId="{A2EF3D9B-5AD3-4230-8D9C-9CB07D9B27DB}" type="presParOf" srcId="{66A67CFD-2792-4CAE-B98E-F8274823EB7A}" destId="{D917D3B5-7447-4325-9E01-FB98E8A88FFC}" srcOrd="24" destOrd="0" presId="urn:microsoft.com/office/officeart/2005/8/layout/process5"/>
    <dgm:cxn modelId="{4685AC75-7443-43B0-8BA1-7F594F7F7790}" type="presParOf" srcId="{66A67CFD-2792-4CAE-B98E-F8274823EB7A}" destId="{D431E943-C972-4D54-90E0-41E091F61CA7}" srcOrd="25" destOrd="0" presId="urn:microsoft.com/office/officeart/2005/8/layout/process5"/>
    <dgm:cxn modelId="{05A70228-9163-48D3-8BFF-3BC5F0A16D73}" type="presParOf" srcId="{D431E943-C972-4D54-90E0-41E091F61CA7}" destId="{30D0956D-D106-4929-903F-48895B398133}" srcOrd="0" destOrd="0" presId="urn:microsoft.com/office/officeart/2005/8/layout/process5"/>
    <dgm:cxn modelId="{FEBAB22E-4710-488A-A908-9115EBD97410}" type="presParOf" srcId="{66A67CFD-2792-4CAE-B98E-F8274823EB7A}" destId="{5E0E050E-678E-4F8B-8742-2A80AA50F643}" srcOrd="26" destOrd="0" presId="urn:microsoft.com/office/officeart/2005/8/layout/process5"/>
    <dgm:cxn modelId="{DAEC5023-8150-4E99-8F3A-F215BA0C03B7}" type="presParOf" srcId="{66A67CFD-2792-4CAE-B98E-F8274823EB7A}" destId="{18C820B5-A264-462F-83F2-5577331715B1}" srcOrd="27" destOrd="0" presId="urn:microsoft.com/office/officeart/2005/8/layout/process5"/>
    <dgm:cxn modelId="{891ED7AF-B19E-491D-9085-E6F5CB27B26D}" type="presParOf" srcId="{18C820B5-A264-462F-83F2-5577331715B1}" destId="{E77335E8-493D-4814-A9F1-1F5FF5378B61}" srcOrd="0" destOrd="0" presId="urn:microsoft.com/office/officeart/2005/8/layout/process5"/>
    <dgm:cxn modelId="{06CCA708-425B-48E3-B449-558564D722AF}" type="presParOf" srcId="{66A67CFD-2792-4CAE-B98E-F8274823EB7A}" destId="{73A156EE-89EC-466E-AA82-D412AD0C3A12}" srcOrd="2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4CDA00-3AEE-48D4-A3F3-D1A6AB709826}">
      <dsp:nvSpPr>
        <dsp:cNvPr id="0" name=""/>
        <dsp:cNvSpPr/>
      </dsp:nvSpPr>
      <dsp:spPr>
        <a:xfrm>
          <a:off x="202115" y="27838"/>
          <a:ext cx="1647817" cy="1051519"/>
        </a:xfrm>
        <a:prstGeom prst="roundRect">
          <a:avLst>
            <a:gd name="adj" fmla="val 10000"/>
          </a:avLst>
        </a:prstGeom>
        <a:solidFill>
          <a:schemeClr val="bg2"/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Arial Narrow" panose="020B0606020202030204" pitchFamily="34" charset="0"/>
              <a:cs typeface="Times New Roman" panose="02020603050405020304" pitchFamily="18" charset="0"/>
            </a:rPr>
            <a:t>Отправка документов и презентации в Назарбаев Интеллектуальные школы до </a:t>
          </a:r>
          <a:r>
            <a:rPr lang="ru-RU" sz="1100" kern="12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12.09.19 г.</a:t>
          </a:r>
        </a:p>
      </dsp:txBody>
      <dsp:txXfrm>
        <a:off x="232913" y="58636"/>
        <a:ext cx="1586221" cy="989923"/>
      </dsp:txXfrm>
    </dsp:sp>
    <dsp:sp modelId="{4D3F954D-8E6D-4388-987C-3F29EF838013}">
      <dsp:nvSpPr>
        <dsp:cNvPr id="0" name=""/>
        <dsp:cNvSpPr/>
      </dsp:nvSpPr>
      <dsp:spPr>
        <a:xfrm>
          <a:off x="1988963" y="357692"/>
          <a:ext cx="334935" cy="391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1988963" y="436054"/>
        <a:ext cx="234455" cy="235086"/>
      </dsp:txXfrm>
    </dsp:sp>
    <dsp:sp modelId="{0E567D06-28A5-4240-BB24-80A8F7A4A047}">
      <dsp:nvSpPr>
        <dsp:cNvPr id="0" name=""/>
        <dsp:cNvSpPr/>
      </dsp:nvSpPr>
      <dsp:spPr>
        <a:xfrm>
          <a:off x="2481886" y="22345"/>
          <a:ext cx="1717380" cy="1062506"/>
        </a:xfrm>
        <a:prstGeom prst="roundRect">
          <a:avLst>
            <a:gd name="adj" fmla="val 10000"/>
          </a:avLst>
        </a:prstGeom>
        <a:solidFill>
          <a:schemeClr val="bg2"/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Arial Narrow" panose="020B0606020202030204" pitchFamily="34" charset="0"/>
              <a:cs typeface="Times New Roman" panose="02020603050405020304" pitchFamily="18" charset="0"/>
            </a:rPr>
            <a:t>Разъяснительная работа среди учащихся, родителей и учителей до </a:t>
          </a:r>
          <a:r>
            <a:rPr lang="ru-RU" sz="1100" kern="12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18.09.19 г.</a:t>
          </a:r>
        </a:p>
      </dsp:txBody>
      <dsp:txXfrm>
        <a:off x="2513006" y="53465"/>
        <a:ext cx="1655140" cy="1000266"/>
      </dsp:txXfrm>
    </dsp:sp>
    <dsp:sp modelId="{CE4C3EE3-496B-4C9C-91D2-E9E3D94E7B26}">
      <dsp:nvSpPr>
        <dsp:cNvPr id="0" name=""/>
        <dsp:cNvSpPr/>
      </dsp:nvSpPr>
      <dsp:spPr>
        <a:xfrm>
          <a:off x="4338296" y="357692"/>
          <a:ext cx="334935" cy="391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4338296" y="436054"/>
        <a:ext cx="234455" cy="235086"/>
      </dsp:txXfrm>
    </dsp:sp>
    <dsp:sp modelId="{80F7FEA7-E496-44AE-9A85-1CD999B73FEF}">
      <dsp:nvSpPr>
        <dsp:cNvPr id="0" name=""/>
        <dsp:cNvSpPr/>
      </dsp:nvSpPr>
      <dsp:spPr>
        <a:xfrm>
          <a:off x="4831220" y="33682"/>
          <a:ext cx="1827782" cy="1039831"/>
        </a:xfrm>
        <a:prstGeom prst="roundRect">
          <a:avLst>
            <a:gd name="adj" fmla="val 10000"/>
          </a:avLst>
        </a:prstGeom>
        <a:solidFill>
          <a:schemeClr val="bg2"/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Arial Narrow" panose="020B0606020202030204" pitchFamily="34" charset="0"/>
              <a:cs typeface="Times New Roman" panose="02020603050405020304" pitchFamily="18" charset="0"/>
            </a:rPr>
            <a:t>Создание школьной комиссии по отбору претендентов до </a:t>
          </a:r>
          <a:r>
            <a:rPr lang="ru-RU" sz="1100" kern="12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16.09.19 г.</a:t>
          </a:r>
          <a:endParaRPr lang="ru-RU" sz="1100" kern="1200" dirty="0">
            <a:latin typeface="Arial Narrow" panose="020B0606020202030204" pitchFamily="34" charset="0"/>
            <a:cs typeface="Times New Roman" panose="02020603050405020304" pitchFamily="18" charset="0"/>
          </a:endParaRPr>
        </a:p>
      </dsp:txBody>
      <dsp:txXfrm>
        <a:off x="4861676" y="64138"/>
        <a:ext cx="1766870" cy="978919"/>
      </dsp:txXfrm>
    </dsp:sp>
    <dsp:sp modelId="{7271E260-B48D-4F64-93DE-57FC2A9A888A}">
      <dsp:nvSpPr>
        <dsp:cNvPr id="0" name=""/>
        <dsp:cNvSpPr/>
      </dsp:nvSpPr>
      <dsp:spPr>
        <a:xfrm rot="21593090">
          <a:off x="6726545" y="339393"/>
          <a:ext cx="415406" cy="4236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6726545" y="424257"/>
        <a:ext cx="290784" cy="254218"/>
      </dsp:txXfrm>
    </dsp:sp>
    <dsp:sp modelId="{17D217BB-1078-41CF-9687-1814A6A75FEC}">
      <dsp:nvSpPr>
        <dsp:cNvPr id="0" name=""/>
        <dsp:cNvSpPr/>
      </dsp:nvSpPr>
      <dsp:spPr>
        <a:xfrm>
          <a:off x="7191928" y="24260"/>
          <a:ext cx="1699827" cy="1049443"/>
        </a:xfrm>
        <a:prstGeom prst="roundRect">
          <a:avLst>
            <a:gd name="adj" fmla="val 10000"/>
          </a:avLst>
        </a:prstGeom>
        <a:solidFill>
          <a:schemeClr val="bg2"/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Arial Narrow" panose="020B0606020202030204" pitchFamily="34" charset="0"/>
              <a:cs typeface="Times New Roman" panose="02020603050405020304" pitchFamily="18" charset="0"/>
            </a:rPr>
            <a:t>Прием заявлений  (с указ. перечня предметов) до </a:t>
          </a:r>
          <a:r>
            <a:rPr lang="ru-RU" sz="1100" kern="12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19-20.09.19 г.</a:t>
          </a:r>
        </a:p>
      </dsp:txBody>
      <dsp:txXfrm>
        <a:off x="7222665" y="54997"/>
        <a:ext cx="1638353" cy="987969"/>
      </dsp:txXfrm>
    </dsp:sp>
    <dsp:sp modelId="{2426CE2A-1690-4929-9E6A-739BEBEFFFAF}">
      <dsp:nvSpPr>
        <dsp:cNvPr id="0" name=""/>
        <dsp:cNvSpPr/>
      </dsp:nvSpPr>
      <dsp:spPr>
        <a:xfrm rot="6447">
          <a:off x="9119672" y="355335"/>
          <a:ext cx="387420" cy="391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9119672" y="433588"/>
        <a:ext cx="271194" cy="235086"/>
      </dsp:txXfrm>
    </dsp:sp>
    <dsp:sp modelId="{7AEA74C4-F1EE-4126-BE2F-1F4A700EA95B}">
      <dsp:nvSpPr>
        <dsp:cNvPr id="0" name=""/>
        <dsp:cNvSpPr/>
      </dsp:nvSpPr>
      <dsp:spPr>
        <a:xfrm>
          <a:off x="9622736" y="4121"/>
          <a:ext cx="1761680" cy="1098953"/>
        </a:xfrm>
        <a:prstGeom prst="roundRect">
          <a:avLst>
            <a:gd name="adj" fmla="val 10000"/>
          </a:avLst>
        </a:prstGeom>
        <a:solidFill>
          <a:schemeClr val="bg2"/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latin typeface="Arial Narrow" panose="020B0606020202030204" pitchFamily="34" charset="0"/>
              <a:cs typeface="Times New Roman" panose="02020603050405020304" pitchFamily="18" charset="0"/>
            </a:rPr>
            <a:t>Подготовка документов: табель успев., результаты </a:t>
          </a:r>
          <a:r>
            <a:rPr lang="ru-RU" sz="1100" kern="1200" dirty="0" err="1">
              <a:latin typeface="Arial Narrow" panose="020B0606020202030204" pitchFamily="34" charset="0"/>
              <a:cs typeface="Times New Roman" panose="02020603050405020304" pitchFamily="18" charset="0"/>
            </a:rPr>
            <a:t>монит</a:t>
          </a:r>
          <a:r>
            <a:rPr lang="ru-RU" sz="1100" kern="1200" dirty="0">
              <a:latin typeface="Arial Narrow" panose="020B0606020202030204" pitchFamily="34" charset="0"/>
              <a:cs typeface="Times New Roman" panose="02020603050405020304" pitchFamily="18" charset="0"/>
            </a:rPr>
            <a:t>., конкурсного  отбора, </a:t>
          </a:r>
          <a:r>
            <a:rPr lang="ru-RU" sz="1100" kern="1200" dirty="0" err="1">
              <a:latin typeface="Arial Narrow" panose="020B0606020202030204" pitchFamily="34" charset="0"/>
              <a:cs typeface="Times New Roman" panose="02020603050405020304" pitchFamily="18" charset="0"/>
            </a:rPr>
            <a:t>реком</a:t>
          </a:r>
          <a:r>
            <a:rPr lang="ru-RU" sz="1100" kern="1200" dirty="0">
              <a:latin typeface="Arial Narrow" panose="020B0606020202030204" pitchFamily="34" charset="0"/>
              <a:cs typeface="Times New Roman" panose="02020603050405020304" pitchFamily="18" charset="0"/>
            </a:rPr>
            <a:t>. учит. и т.д.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19-20.09.19 г.</a:t>
          </a:r>
        </a:p>
      </dsp:txBody>
      <dsp:txXfrm>
        <a:off x="9654923" y="36308"/>
        <a:ext cx="1697306" cy="1034579"/>
      </dsp:txXfrm>
    </dsp:sp>
    <dsp:sp modelId="{8743C288-248E-4A3F-8479-8C40DA76716C}">
      <dsp:nvSpPr>
        <dsp:cNvPr id="0" name=""/>
        <dsp:cNvSpPr/>
      </dsp:nvSpPr>
      <dsp:spPr>
        <a:xfrm rot="5362177">
          <a:off x="10430779" y="1236846"/>
          <a:ext cx="415914" cy="391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 rot="10800000">
        <a:off x="10488904" y="1256440"/>
        <a:ext cx="298371" cy="235086"/>
      </dsp:txXfrm>
    </dsp:sp>
    <dsp:sp modelId="{9D08831B-FFF1-4B0A-A6C1-82E8E9564A97}">
      <dsp:nvSpPr>
        <dsp:cNvPr id="0" name=""/>
        <dsp:cNvSpPr/>
      </dsp:nvSpPr>
      <dsp:spPr>
        <a:xfrm>
          <a:off x="7274050" y="1735028"/>
          <a:ext cx="1791208" cy="955740"/>
        </a:xfrm>
        <a:prstGeom prst="roundRect">
          <a:avLst>
            <a:gd name="adj" fmla="val 10000"/>
          </a:avLst>
        </a:prstGeom>
        <a:solidFill>
          <a:schemeClr val="bg2"/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kern="1200" dirty="0">
              <a:latin typeface="Arial Narrow" panose="020B0606020202030204" pitchFamily="34" charset="0"/>
              <a:cs typeface="Times New Roman" panose="02020603050405020304" pitchFamily="18" charset="0"/>
            </a:rPr>
            <a:t>Предоставление в АОО информации о претендентах до </a:t>
          </a:r>
          <a:r>
            <a:rPr lang="ru-RU" sz="1200" kern="12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24.09.19 г.</a:t>
          </a:r>
        </a:p>
      </dsp:txBody>
      <dsp:txXfrm>
        <a:off x="7302043" y="1763021"/>
        <a:ext cx="1735222" cy="899754"/>
      </dsp:txXfrm>
    </dsp:sp>
    <dsp:sp modelId="{D6521637-0E0C-4652-8139-353C44C838E3}">
      <dsp:nvSpPr>
        <dsp:cNvPr id="0" name=""/>
        <dsp:cNvSpPr/>
      </dsp:nvSpPr>
      <dsp:spPr>
        <a:xfrm rot="10800000">
          <a:off x="6800086" y="2016993"/>
          <a:ext cx="334935" cy="391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 rot="10800000">
        <a:off x="6900566" y="2095355"/>
        <a:ext cx="234455" cy="235086"/>
      </dsp:txXfrm>
    </dsp:sp>
    <dsp:sp modelId="{0067219D-F098-4365-8C05-A2EC4826C64E}">
      <dsp:nvSpPr>
        <dsp:cNvPr id="0" name=""/>
        <dsp:cNvSpPr/>
      </dsp:nvSpPr>
      <dsp:spPr>
        <a:xfrm>
          <a:off x="4867715" y="1738933"/>
          <a:ext cx="1774382" cy="947929"/>
        </a:xfrm>
        <a:prstGeom prst="roundRect">
          <a:avLst>
            <a:gd name="adj" fmla="val 10000"/>
          </a:avLst>
        </a:prstGeom>
        <a:solidFill>
          <a:schemeClr val="bg2"/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>
              <a:latin typeface="Arial Narrow" panose="020B0606020202030204" pitchFamily="34" charset="0"/>
              <a:cs typeface="Times New Roman" panose="02020603050405020304" pitchFamily="18" charset="0"/>
            </a:rPr>
            <a:t>Составление списка учащихся. Формирование классов с разными языками обучения до</a:t>
          </a:r>
        </a:p>
        <a:p>
          <a:pPr marL="0"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28.09.19 г.</a:t>
          </a:r>
          <a:endParaRPr lang="en-US" sz="1200" kern="1200" dirty="0">
            <a:solidFill>
              <a:srgbClr val="FF0000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sp:txBody>
      <dsp:txXfrm>
        <a:off x="4895479" y="1766697"/>
        <a:ext cx="1718854" cy="892401"/>
      </dsp:txXfrm>
    </dsp:sp>
    <dsp:sp modelId="{3222642D-32A5-4CE2-B2AC-B0D413FDFCFD}">
      <dsp:nvSpPr>
        <dsp:cNvPr id="0" name=""/>
        <dsp:cNvSpPr/>
      </dsp:nvSpPr>
      <dsp:spPr>
        <a:xfrm rot="10815585">
          <a:off x="4495142" y="2011878"/>
          <a:ext cx="263286" cy="391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 rot="10800000">
        <a:off x="4574128" y="2090419"/>
        <a:ext cx="184300" cy="235086"/>
      </dsp:txXfrm>
    </dsp:sp>
    <dsp:sp modelId="{D2B244AD-3B87-48EA-84F3-BC6EE88472BA}">
      <dsp:nvSpPr>
        <dsp:cNvPr id="0" name=""/>
        <dsp:cNvSpPr/>
      </dsp:nvSpPr>
      <dsp:spPr>
        <a:xfrm>
          <a:off x="2358987" y="1758646"/>
          <a:ext cx="2011965" cy="886835"/>
        </a:xfrm>
        <a:prstGeom prst="roundRect">
          <a:avLst>
            <a:gd name="adj" fmla="val 10000"/>
          </a:avLst>
        </a:prstGeom>
        <a:solidFill>
          <a:schemeClr val="bg2"/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>
              <a:latin typeface="Arial Narrow" panose="020B0606020202030204" pitchFamily="34" charset="0"/>
              <a:cs typeface="Times New Roman" panose="02020603050405020304" pitchFamily="18" charset="0"/>
            </a:rPr>
            <a:t>Издание приказа директором школы о переводе учащихся до  </a:t>
          </a:r>
          <a:r>
            <a:rPr lang="ru-RU" sz="1200" kern="12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30.09.19 г.</a:t>
          </a:r>
        </a:p>
      </dsp:txBody>
      <dsp:txXfrm>
        <a:off x="2384962" y="1784621"/>
        <a:ext cx="1960015" cy="834885"/>
      </dsp:txXfrm>
    </dsp:sp>
    <dsp:sp modelId="{AA6F6C46-9F9C-4507-BF7D-F96E43021CEC}">
      <dsp:nvSpPr>
        <dsp:cNvPr id="0" name=""/>
        <dsp:cNvSpPr/>
      </dsp:nvSpPr>
      <dsp:spPr>
        <a:xfrm rot="10784741">
          <a:off x="1975796" y="2011723"/>
          <a:ext cx="270790" cy="391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 rot="10800000">
        <a:off x="2057033" y="2089905"/>
        <a:ext cx="189553" cy="235086"/>
      </dsp:txXfrm>
    </dsp:sp>
    <dsp:sp modelId="{E2465041-0972-4A60-8A0A-89AAA66772C2}">
      <dsp:nvSpPr>
        <dsp:cNvPr id="0" name=""/>
        <dsp:cNvSpPr/>
      </dsp:nvSpPr>
      <dsp:spPr>
        <a:xfrm>
          <a:off x="0" y="1738933"/>
          <a:ext cx="1848068" cy="947929"/>
        </a:xfrm>
        <a:prstGeom prst="roundRect">
          <a:avLst>
            <a:gd name="adj" fmla="val 10000"/>
          </a:avLst>
        </a:prstGeom>
        <a:solidFill>
          <a:schemeClr val="bg2"/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00" kern="1200" dirty="0">
            <a:latin typeface="Arial Narrow" panose="020B0606020202030204" pitchFamily="34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300" kern="1200" dirty="0">
            <a:latin typeface="Arial Narrow" panose="020B0606020202030204" pitchFamily="34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>
              <a:latin typeface="Arial Narrow" panose="020B0606020202030204" pitchFamily="34" charset="0"/>
              <a:cs typeface="Times New Roman" panose="02020603050405020304" pitchFamily="18" charset="0"/>
            </a:rPr>
            <a:t>Разработка индивидуальных маршрутов обучения.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>
              <a:latin typeface="Arial Narrow" panose="020B0606020202030204" pitchFamily="34" charset="0"/>
              <a:cs typeface="Times New Roman" panose="02020603050405020304" pitchFamily="18" charset="0"/>
            </a:rPr>
            <a:t>Утверждение РУП и внесение изменений в РУН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до </a:t>
          </a:r>
          <a:r>
            <a:rPr lang="ru-RU" sz="1200" kern="12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23.10.19 г.</a:t>
          </a:r>
          <a:endParaRPr lang="ru-RU" sz="1200" kern="1200" dirty="0">
            <a:latin typeface="Arial Narrow" panose="020B0606020202030204" pitchFamily="34" charset="0"/>
            <a:cs typeface="Times New Roman" panose="02020603050405020304" pitchFamily="18" charset="0"/>
          </a:endParaRPr>
        </a:p>
        <a:p>
          <a:pPr marL="0" marR="0" lvl="0" indent="0" algn="ctr" defTabSz="533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200" dirty="0">
            <a:solidFill>
              <a:srgbClr val="FF0000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sp:txBody>
      <dsp:txXfrm>
        <a:off x="27764" y="1766697"/>
        <a:ext cx="1792540" cy="892401"/>
      </dsp:txXfrm>
    </dsp:sp>
    <dsp:sp modelId="{9A3B4D03-69AD-40C0-B767-8F8958186B31}">
      <dsp:nvSpPr>
        <dsp:cNvPr id="0" name=""/>
        <dsp:cNvSpPr/>
      </dsp:nvSpPr>
      <dsp:spPr>
        <a:xfrm rot="5400000">
          <a:off x="780903" y="2789586"/>
          <a:ext cx="366846" cy="391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 rot="-5400000">
        <a:off x="846783" y="2802068"/>
        <a:ext cx="235086" cy="256792"/>
      </dsp:txXfrm>
    </dsp:sp>
    <dsp:sp modelId="{8839163C-032B-4F01-9A3A-A7F5DBE98EC3}">
      <dsp:nvSpPr>
        <dsp:cNvPr id="0" name=""/>
        <dsp:cNvSpPr/>
      </dsp:nvSpPr>
      <dsp:spPr>
        <a:xfrm>
          <a:off x="0" y="3371777"/>
          <a:ext cx="2333392" cy="1008966"/>
        </a:xfrm>
        <a:prstGeom prst="roundRect">
          <a:avLst>
            <a:gd name="adj" fmla="val 10000"/>
          </a:avLst>
        </a:prstGeom>
        <a:solidFill>
          <a:schemeClr val="bg2"/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100" dirty="0">
              <a:latin typeface="Arial Narrow" panose="020B0606020202030204" pitchFamily="34" charset="0"/>
              <a:cs typeface="Times New Roman" panose="02020603050405020304" pitchFamily="18" charset="0"/>
            </a:rPr>
            <a:t>Согласование РУП и РУН с АОО до </a:t>
          </a:r>
          <a:r>
            <a:rPr lang="ru-RU" sz="11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28.10.19 г.</a:t>
          </a:r>
          <a:endParaRPr lang="ru-RU" sz="11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100" kern="1200" dirty="0">
            <a:latin typeface="Arial Narrow" panose="020B0606020202030204" pitchFamily="34" charset="0"/>
            <a:cs typeface="Times New Roman" panose="02020603050405020304" pitchFamily="18" charset="0"/>
          </a:endParaRPr>
        </a:p>
      </dsp:txBody>
      <dsp:txXfrm>
        <a:off x="29552" y="3401329"/>
        <a:ext cx="2274288" cy="949862"/>
      </dsp:txXfrm>
    </dsp:sp>
    <dsp:sp modelId="{2CBE7A87-EF3B-445D-BCD1-D1F3FD98E23B}">
      <dsp:nvSpPr>
        <dsp:cNvPr id="0" name=""/>
        <dsp:cNvSpPr/>
      </dsp:nvSpPr>
      <dsp:spPr>
        <a:xfrm rot="21564994">
          <a:off x="2402819" y="3666916"/>
          <a:ext cx="167276" cy="391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2402820" y="3745533"/>
        <a:ext cx="117093" cy="235086"/>
      </dsp:txXfrm>
    </dsp:sp>
    <dsp:sp modelId="{4EE1FF3D-1983-4422-A86C-C2BAF5425913}">
      <dsp:nvSpPr>
        <dsp:cNvPr id="0" name=""/>
        <dsp:cNvSpPr/>
      </dsp:nvSpPr>
      <dsp:spPr>
        <a:xfrm>
          <a:off x="2648991" y="3281724"/>
          <a:ext cx="1846172" cy="1140084"/>
        </a:xfrm>
        <a:prstGeom prst="roundRect">
          <a:avLst>
            <a:gd name="adj" fmla="val 10000"/>
          </a:avLst>
        </a:prstGeom>
        <a:solidFill>
          <a:schemeClr val="bg2"/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kern="1200" dirty="0">
              <a:latin typeface="Arial Narrow" panose="020B0606020202030204" pitchFamily="34" charset="0"/>
              <a:cs typeface="Times New Roman" panose="02020603050405020304" pitchFamily="18" charset="0"/>
            </a:rPr>
            <a:t>Организация учебного процесса: состав. и утв. плана, расписания (общ., </a:t>
          </a:r>
          <a:r>
            <a:rPr lang="ru-RU" sz="1200" kern="1200" dirty="0" err="1">
              <a:latin typeface="Arial Narrow" panose="020B0606020202030204" pitchFamily="34" charset="0"/>
              <a:cs typeface="Times New Roman" panose="02020603050405020304" pitchFamily="18" charset="0"/>
            </a:rPr>
            <a:t>индив</a:t>
          </a:r>
          <a:r>
            <a:rPr lang="ru-RU" sz="1200" kern="1200" dirty="0">
              <a:latin typeface="Arial Narrow" panose="020B0606020202030204" pitchFamily="34" charset="0"/>
              <a:cs typeface="Times New Roman" panose="02020603050405020304" pitchFamily="18" charset="0"/>
            </a:rPr>
            <a:t>.) занятий, </a:t>
          </a:r>
          <a:r>
            <a:rPr lang="ru-RU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ea typeface="+mn-ea"/>
              <a:cs typeface="Times New Roman" panose="02020603050405020304" pitchFamily="18" charset="0"/>
            </a:rPr>
            <a:t>консультаций до </a:t>
          </a:r>
          <a:r>
            <a:rPr lang="ru-RU" sz="1200" kern="1200" dirty="0">
              <a:solidFill>
                <a:srgbClr val="FF0000"/>
              </a:solidFill>
              <a:latin typeface="Arial Narrow" panose="020B0606020202030204" pitchFamily="34" charset="0"/>
              <a:ea typeface="+mn-ea"/>
              <a:cs typeface="Times New Roman" panose="02020603050405020304" pitchFamily="18" charset="0"/>
            </a:rPr>
            <a:t>25.10.19 г.</a:t>
          </a:r>
          <a:endParaRPr lang="ru-RU" sz="1200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82383" y="3315116"/>
        <a:ext cx="1779388" cy="1073300"/>
      </dsp:txXfrm>
    </dsp:sp>
    <dsp:sp modelId="{66B85ADB-BA17-42E8-A389-B2E66D9694FE}">
      <dsp:nvSpPr>
        <dsp:cNvPr id="0" name=""/>
        <dsp:cNvSpPr/>
      </dsp:nvSpPr>
      <dsp:spPr>
        <a:xfrm rot="1901">
          <a:off x="4601990" y="3656501"/>
          <a:ext cx="257355" cy="391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4601990" y="3734842"/>
        <a:ext cx="180149" cy="235086"/>
      </dsp:txXfrm>
    </dsp:sp>
    <dsp:sp modelId="{90650A45-62E5-4E1C-935D-B9397D99BF3B}">
      <dsp:nvSpPr>
        <dsp:cNvPr id="0" name=""/>
        <dsp:cNvSpPr/>
      </dsp:nvSpPr>
      <dsp:spPr>
        <a:xfrm>
          <a:off x="4980740" y="3319523"/>
          <a:ext cx="1777557" cy="1067027"/>
        </a:xfrm>
        <a:prstGeom prst="roundRect">
          <a:avLst>
            <a:gd name="adj" fmla="val 10000"/>
          </a:avLst>
        </a:prstGeom>
        <a:solidFill>
          <a:schemeClr val="bg2"/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200" kern="1200" dirty="0">
              <a:latin typeface="Arial Narrow" panose="020B0606020202030204" pitchFamily="34" charset="0"/>
              <a:cs typeface="Times New Roman" panose="02020603050405020304" pitchFamily="18" charset="0"/>
            </a:rPr>
            <a:t>Заключение договора с законными представителями до </a:t>
          </a:r>
          <a:r>
            <a:rPr lang="ru-RU" sz="1200" kern="12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28.10.19 г.</a:t>
          </a:r>
        </a:p>
        <a:p>
          <a:pPr marL="0" algn="ctr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>
            <a:solidFill>
              <a:srgbClr val="FF0000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sp:txBody>
      <dsp:txXfrm>
        <a:off x="5011992" y="3350775"/>
        <a:ext cx="1715053" cy="1004523"/>
      </dsp:txXfrm>
    </dsp:sp>
    <dsp:sp modelId="{D862E524-02D9-44F1-B2D8-2128BC99CAE4}">
      <dsp:nvSpPr>
        <dsp:cNvPr id="0" name=""/>
        <dsp:cNvSpPr/>
      </dsp:nvSpPr>
      <dsp:spPr>
        <a:xfrm rot="21547477">
          <a:off x="6848884" y="3640499"/>
          <a:ext cx="218285" cy="391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>
        <a:off x="6848888" y="3719361"/>
        <a:ext cx="152800" cy="235086"/>
      </dsp:txXfrm>
    </dsp:sp>
    <dsp:sp modelId="{D917D3B5-7447-4325-9E01-FB98E8A88FFC}">
      <dsp:nvSpPr>
        <dsp:cNvPr id="0" name=""/>
        <dsp:cNvSpPr/>
      </dsp:nvSpPr>
      <dsp:spPr>
        <a:xfrm>
          <a:off x="7170110" y="3286070"/>
          <a:ext cx="1777557" cy="1067027"/>
        </a:xfrm>
        <a:prstGeom prst="roundRect">
          <a:avLst>
            <a:gd name="adj" fmla="val 10000"/>
          </a:avLst>
        </a:prstGeom>
        <a:solidFill>
          <a:schemeClr val="bg2"/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Arial Narrow" panose="020B0606020202030204" pitchFamily="34" charset="0"/>
              <a:cs typeface="Times New Roman" panose="02020603050405020304" pitchFamily="18" charset="0"/>
            </a:rPr>
            <a:t>Мониторинг и анализ внедрения персонализированного обучения  с </a:t>
          </a:r>
          <a:r>
            <a:rPr lang="ru-RU" sz="1000" kern="12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28.10.19 по 25.05.20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01362" y="3317322"/>
        <a:ext cx="1715053" cy="1004523"/>
      </dsp:txXfrm>
    </dsp:sp>
    <dsp:sp modelId="{D431E943-C972-4D54-90E0-41E091F61CA7}">
      <dsp:nvSpPr>
        <dsp:cNvPr id="0" name=""/>
        <dsp:cNvSpPr/>
      </dsp:nvSpPr>
      <dsp:spPr>
        <a:xfrm rot="10800000">
          <a:off x="9105365" y="2003695"/>
          <a:ext cx="511913" cy="391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kk-KZ" sz="800" kern="1200"/>
        </a:p>
      </dsp:txBody>
      <dsp:txXfrm>
        <a:off x="9222908" y="2082057"/>
        <a:ext cx="394370" cy="235086"/>
      </dsp:txXfrm>
    </dsp:sp>
    <dsp:sp modelId="{5E0E050E-678E-4F8B-8742-2A80AA50F643}">
      <dsp:nvSpPr>
        <dsp:cNvPr id="0" name=""/>
        <dsp:cNvSpPr/>
      </dsp:nvSpPr>
      <dsp:spPr>
        <a:xfrm>
          <a:off x="9641805" y="1724902"/>
          <a:ext cx="1721882" cy="1037746"/>
        </a:xfrm>
        <a:prstGeom prst="roundRect">
          <a:avLst>
            <a:gd name="adj" fmla="val 10000"/>
          </a:avLst>
        </a:prstGeom>
        <a:solidFill>
          <a:schemeClr val="bg2"/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000" kern="1200" dirty="0">
              <a:latin typeface="Arial Narrow" panose="020B0606020202030204" pitchFamily="34" charset="0"/>
              <a:cs typeface="Times New Roman" panose="02020603050405020304" pitchFamily="18" charset="0"/>
            </a:rPr>
            <a:t>Заседание ПМПК по рассмотрению представленных документов претендентов </a:t>
          </a:r>
        </a:p>
        <a:p>
          <a:pPr marL="0" marR="0" lvl="0" indent="0" algn="ctr" defTabSz="4445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000" kern="120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23-24.09.19 г.</a:t>
          </a:r>
        </a:p>
      </dsp:txBody>
      <dsp:txXfrm>
        <a:off x="9672200" y="1755297"/>
        <a:ext cx="1661092" cy="976956"/>
      </dsp:txXfrm>
    </dsp:sp>
    <dsp:sp modelId="{18C820B5-A264-462F-83F2-5577331715B1}">
      <dsp:nvSpPr>
        <dsp:cNvPr id="0" name=""/>
        <dsp:cNvSpPr/>
      </dsp:nvSpPr>
      <dsp:spPr>
        <a:xfrm rot="653376">
          <a:off x="9217028" y="3604358"/>
          <a:ext cx="283388" cy="3918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800" kern="1200"/>
        </a:p>
      </dsp:txBody>
      <dsp:txXfrm rot="-5400000">
        <a:off x="9199436" y="3693047"/>
        <a:ext cx="235086" cy="198372"/>
      </dsp:txXfrm>
    </dsp:sp>
    <dsp:sp modelId="{73A156EE-89EC-466E-AA82-D412AD0C3A12}">
      <dsp:nvSpPr>
        <dsp:cNvPr id="0" name=""/>
        <dsp:cNvSpPr/>
      </dsp:nvSpPr>
      <dsp:spPr>
        <a:xfrm>
          <a:off x="9421775" y="3293447"/>
          <a:ext cx="1777557" cy="1067027"/>
        </a:xfrm>
        <a:prstGeom prst="roundRect">
          <a:avLst>
            <a:gd name="adj" fmla="val 10000"/>
          </a:avLst>
        </a:prstGeom>
        <a:solidFill>
          <a:schemeClr val="bg2"/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>
              <a:latin typeface="Arial Narrow" panose="020B0606020202030204" pitchFamily="34" charset="0"/>
              <a:cs typeface="Times New Roman" panose="02020603050405020304" pitchFamily="18" charset="0"/>
            </a:rPr>
            <a:t>Предоставление результатов мониторинга, анализа внедрения и рекомендаций по итогам четвертей</a:t>
          </a:r>
          <a:endParaRPr lang="ru-RU" sz="1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53027" y="3324699"/>
        <a:ext cx="1715053" cy="1004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51119-9F87-4DE5-B04C-F32671B7C71A}" type="datetimeFigureOut">
              <a:rPr lang="ru-RU" smtClean="0"/>
              <a:t>12.09.2019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38517-F63F-4791-AC1E-CAC2BEE80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29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F449E-C30B-4C4E-A724-CC6A8BC90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kk-KZ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626BF4F-7E68-4EEA-B893-AD00BE105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kk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CC9805-F747-44E5-B7D2-CA5726D7B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6976-F4E6-41AC-AFCA-DAF4C77B8182}" type="datetimeFigureOut">
              <a:rPr lang="kk-KZ" smtClean="0"/>
              <a:t>12.09.2019</a:t>
            </a:fld>
            <a:endParaRPr lang="kk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5EE3E0-9EEE-48F3-8C53-442E90417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E96BAD-2C92-478D-B8D8-2B043D956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4C29E-C12F-4205-9BF1-8C7B4E8B469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59424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E3165C-B392-49CD-838E-5CBCC4C8F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kk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F00435F-D407-4A04-BF5D-0B080B36FD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k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671971-A1B5-47FB-87D4-151B86DB7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6976-F4E6-41AC-AFCA-DAF4C77B8182}" type="datetimeFigureOut">
              <a:rPr lang="kk-KZ" smtClean="0"/>
              <a:t>12.09.2019</a:t>
            </a:fld>
            <a:endParaRPr lang="kk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90A2D5-28FF-4B86-877B-B5D8F221F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2BC8CF-1327-4790-9A43-B42486B7A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4C29E-C12F-4205-9BF1-8C7B4E8B469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78259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7F98AC5-E5EA-4297-9CC1-5DDB4FF0F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kk-KZ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55DCD1A-67F0-454F-B6D4-2FFE38589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k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55C5C6-51F1-4B5C-B55D-41AE2CD0D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6976-F4E6-41AC-AFCA-DAF4C77B8182}" type="datetimeFigureOut">
              <a:rPr lang="kk-KZ" smtClean="0"/>
              <a:t>12.09.2019</a:t>
            </a:fld>
            <a:endParaRPr lang="kk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A7E514-A135-40C1-AB39-B03AEE42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18842E-BD6D-4EB2-9474-AF938576F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4C29E-C12F-4205-9BF1-8C7B4E8B469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13864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4C57-CF52-4748-A13B-01EC7D95CBB3}" type="datetimeFigureOut">
              <a:rPr lang="kk-KZ" smtClean="0"/>
              <a:t>12.09.2019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014-C071-43E1-A75B-CDE4133A0278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096500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4C57-CF52-4748-A13B-01EC7D95CBB3}" type="datetimeFigureOut">
              <a:rPr lang="kk-KZ" smtClean="0"/>
              <a:t>12.09.2019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014-C071-43E1-A75B-CDE4133A0278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765675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4C57-CF52-4748-A13B-01EC7D95CBB3}" type="datetimeFigureOut">
              <a:rPr lang="kk-KZ" smtClean="0"/>
              <a:t>12.09.2019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014-C071-43E1-A75B-CDE4133A0278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583393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4C57-CF52-4748-A13B-01EC7D95CBB3}" type="datetimeFigureOut">
              <a:rPr lang="kk-KZ" smtClean="0"/>
              <a:t>12.09.2019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014-C071-43E1-A75B-CDE4133A0278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33819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4C57-CF52-4748-A13B-01EC7D95CBB3}" type="datetimeFigureOut">
              <a:rPr lang="kk-KZ" smtClean="0"/>
              <a:t>12.09.2019</a:t>
            </a:fld>
            <a:endParaRPr lang="kk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014-C071-43E1-A75B-CDE4133A0278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558059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4C57-CF52-4748-A13B-01EC7D95CBB3}" type="datetimeFigureOut">
              <a:rPr lang="kk-KZ" smtClean="0"/>
              <a:t>12.09.2019</a:t>
            </a:fld>
            <a:endParaRPr lang="kk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014-C071-43E1-A75B-CDE4133A0278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2275448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4C57-CF52-4748-A13B-01EC7D95CBB3}" type="datetimeFigureOut">
              <a:rPr lang="kk-KZ" smtClean="0"/>
              <a:t>12.09.2019</a:t>
            </a:fld>
            <a:endParaRPr lang="kk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014-C071-43E1-A75B-CDE4133A0278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0040206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4C57-CF52-4748-A13B-01EC7D95CBB3}" type="datetimeFigureOut">
              <a:rPr lang="kk-KZ" smtClean="0"/>
              <a:t>12.09.2019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014-C071-43E1-A75B-CDE4133A0278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01351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ACF56B-2EEE-407E-9B3D-6EC3ACD3D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kk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10120C-7548-41BF-8CA9-971BB7118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k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14B0C0-3EF0-4C1C-9666-64F38B5A9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6976-F4E6-41AC-AFCA-DAF4C77B8182}" type="datetimeFigureOut">
              <a:rPr lang="kk-KZ" smtClean="0"/>
              <a:t>12.09.2019</a:t>
            </a:fld>
            <a:endParaRPr lang="kk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08B05D-A2E2-4162-8100-1EA8E13D0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D400A8-8513-4C78-A389-5C560FD5E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4C29E-C12F-4205-9BF1-8C7B4E8B469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3777130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4C57-CF52-4748-A13B-01EC7D95CBB3}" type="datetimeFigureOut">
              <a:rPr lang="kk-KZ" smtClean="0"/>
              <a:t>12.09.2019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014-C071-43E1-A75B-CDE4133A0278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6082623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4C57-CF52-4748-A13B-01EC7D95CBB3}" type="datetimeFigureOut">
              <a:rPr lang="kk-KZ" smtClean="0"/>
              <a:t>12.09.2019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014-C071-43E1-A75B-CDE4133A0278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5045349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74C57-CF52-4748-A13B-01EC7D95CBB3}" type="datetimeFigureOut">
              <a:rPr lang="kk-KZ" smtClean="0"/>
              <a:t>12.09.2019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014-C071-43E1-A75B-CDE4133A0278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2840026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09600" y="1418167"/>
            <a:ext cx="10972800" cy="0"/>
          </a:xfrm>
          <a:prstGeom prst="line">
            <a:avLst/>
          </a:prstGeom>
          <a:ln>
            <a:solidFill>
              <a:srgbClr val="D044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8233"/>
            <a:ext cx="10972800" cy="61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609600" y="1745346"/>
            <a:ext cx="10972800" cy="4525433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  <a:latin typeface="HelveticaNeueLT Std"/>
                <a:cs typeface="HelveticaNeueLT Std"/>
              </a:defRPr>
            </a:lvl1pPr>
            <a:lvl2pPr>
              <a:defRPr sz="2400">
                <a:solidFill>
                  <a:srgbClr val="00A4DE"/>
                </a:solidFill>
                <a:latin typeface="HelveticaNeueLT Std"/>
                <a:cs typeface="HelveticaNeueLT Std"/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  <a:latin typeface="HelveticaNeueLT Std"/>
                <a:cs typeface="HelveticaNeueLT Std"/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  <a:latin typeface="HelveticaNeueLT Std"/>
                <a:cs typeface="HelveticaNeueLT Std"/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  <a:latin typeface="HelveticaNeueLT Std"/>
                <a:cs typeface="HelveticaNeueLT Std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5643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>
        <p:tmplLst>
          <p:tmpl lvl="1">
            <p:tnLst>
              <p:par>
                <p:cTn presetID="23" presetClass="entr" presetSubtype="27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27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 flipH="1">
            <a:off x="1216968" y="0"/>
            <a:ext cx="10975033" cy="5775400"/>
            <a:chOff x="0" y="0"/>
            <a:chExt cx="8231275" cy="4331550"/>
          </a:xfrm>
        </p:grpSpPr>
        <p:pic>
          <p:nvPicPr>
            <p:cNvPr id="11" name="Google Shape;11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685975" y="3434875"/>
              <a:ext cx="1371975" cy="8966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" name="Google Shape;12;p2"/>
            <p:cNvGrpSpPr/>
            <p:nvPr/>
          </p:nvGrpSpPr>
          <p:grpSpPr>
            <a:xfrm>
              <a:off x="0" y="2747250"/>
              <a:ext cx="3429750" cy="896675"/>
              <a:chOff x="0" y="0"/>
              <a:chExt cx="3429750" cy="896675"/>
            </a:xfrm>
          </p:grpSpPr>
          <p:pic>
            <p:nvPicPr>
              <p:cNvPr id="13" name="Google Shape;13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" name="Google Shape;14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" name="Google Shape;15;p2"/>
            <p:cNvGrpSpPr/>
            <p:nvPr/>
          </p:nvGrpSpPr>
          <p:grpSpPr>
            <a:xfrm>
              <a:off x="685975" y="2061250"/>
              <a:ext cx="3429750" cy="896675"/>
              <a:chOff x="0" y="0"/>
              <a:chExt cx="3429750" cy="896675"/>
            </a:xfrm>
          </p:grpSpPr>
          <p:pic>
            <p:nvPicPr>
              <p:cNvPr id="16" name="Google Shape;16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" name="Google Shape;17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8" name="Google Shape;18;p2"/>
            <p:cNvGrpSpPr/>
            <p:nvPr/>
          </p:nvGrpSpPr>
          <p:grpSpPr>
            <a:xfrm>
              <a:off x="0" y="1373625"/>
              <a:ext cx="3429750" cy="896675"/>
              <a:chOff x="0" y="0"/>
              <a:chExt cx="3429750" cy="896675"/>
            </a:xfrm>
          </p:grpSpPr>
          <p:pic>
            <p:nvPicPr>
              <p:cNvPr id="19" name="Google Shape;19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" name="Google Shape;20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1" name="Google Shape;21;p2"/>
            <p:cNvGrpSpPr/>
            <p:nvPr/>
          </p:nvGrpSpPr>
          <p:grpSpPr>
            <a:xfrm>
              <a:off x="685975" y="687625"/>
              <a:ext cx="7545300" cy="896675"/>
              <a:chOff x="0" y="0"/>
              <a:chExt cx="7545300" cy="896675"/>
            </a:xfrm>
          </p:grpSpPr>
          <p:pic>
            <p:nvPicPr>
              <p:cNvPr id="22" name="Google Shape;22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" name="Google Shape;23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" name="Google Shape;24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5" name="Google Shape;25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6" name="Google Shape;26;p2"/>
            <p:cNvGrpSpPr/>
            <p:nvPr/>
          </p:nvGrpSpPr>
          <p:grpSpPr>
            <a:xfrm>
              <a:off x="0" y="0"/>
              <a:ext cx="7545300" cy="896675"/>
              <a:chOff x="0" y="0"/>
              <a:chExt cx="7545300" cy="896675"/>
            </a:xfrm>
          </p:grpSpPr>
          <p:pic>
            <p:nvPicPr>
              <p:cNvPr id="27" name="Google Shape;27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8" name="Google Shape;28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9" name="Google Shape;29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0" name="Google Shape;30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31" name="Google Shape;31;p2"/>
          <p:cNvSpPr txBox="1">
            <a:spLocks noGrp="1"/>
          </p:cNvSpPr>
          <p:nvPr>
            <p:ph type="ctrTitle"/>
          </p:nvPr>
        </p:nvSpPr>
        <p:spPr>
          <a:xfrm>
            <a:off x="2703496" y="2604420"/>
            <a:ext cx="6764400" cy="1546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grpSp>
        <p:nvGrpSpPr>
          <p:cNvPr id="32" name="Google Shape;32;p2"/>
          <p:cNvGrpSpPr/>
          <p:nvPr/>
        </p:nvGrpSpPr>
        <p:grpSpPr>
          <a:xfrm flipH="1">
            <a:off x="1" y="4117464"/>
            <a:ext cx="5487633" cy="3027067"/>
            <a:chOff x="4115550" y="2061250"/>
            <a:chExt cx="4115725" cy="2270300"/>
          </a:xfrm>
        </p:grpSpPr>
        <p:grpSp>
          <p:nvGrpSpPr>
            <p:cNvPr id="33" name="Google Shape;33;p2"/>
            <p:cNvGrpSpPr/>
            <p:nvPr/>
          </p:nvGrpSpPr>
          <p:grpSpPr>
            <a:xfrm>
              <a:off x="4801525" y="3434875"/>
              <a:ext cx="3429750" cy="896675"/>
              <a:chOff x="4115550" y="0"/>
              <a:chExt cx="3429750" cy="896675"/>
            </a:xfrm>
          </p:grpSpPr>
          <p:pic>
            <p:nvPicPr>
              <p:cNvPr id="34" name="Google Shape;34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5" name="Google Shape;35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6" name="Google Shape;36;p2"/>
            <p:cNvGrpSpPr/>
            <p:nvPr/>
          </p:nvGrpSpPr>
          <p:grpSpPr>
            <a:xfrm>
              <a:off x="4115550" y="2747250"/>
              <a:ext cx="3429750" cy="896675"/>
              <a:chOff x="4115550" y="0"/>
              <a:chExt cx="3429750" cy="896675"/>
            </a:xfrm>
          </p:grpSpPr>
          <p:pic>
            <p:nvPicPr>
              <p:cNvPr id="37" name="Google Shape;37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8" name="Google Shape;38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39" name="Google Shape;39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6859300" y="2061250"/>
              <a:ext cx="1371975" cy="89667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4200120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p6"/>
          <p:cNvGrpSpPr/>
          <p:nvPr/>
        </p:nvGrpSpPr>
        <p:grpSpPr>
          <a:xfrm flipH="1">
            <a:off x="5818365" y="-4283"/>
            <a:ext cx="6373635" cy="2821561"/>
            <a:chOff x="0" y="0"/>
            <a:chExt cx="5072935" cy="2245751"/>
          </a:xfrm>
        </p:grpSpPr>
        <p:pic>
          <p:nvPicPr>
            <p:cNvPr id="145" name="Google Shape;145;p6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0" y="1693130"/>
              <a:ext cx="845548" cy="55262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6" name="Google Shape;146;p6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422766" y="1270348"/>
              <a:ext cx="845548" cy="552621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47" name="Google Shape;147;p6"/>
            <p:cNvGrpSpPr/>
            <p:nvPr/>
          </p:nvGrpSpPr>
          <p:grpSpPr>
            <a:xfrm>
              <a:off x="0" y="846565"/>
              <a:ext cx="3381962" cy="552621"/>
              <a:chOff x="0" y="0"/>
              <a:chExt cx="5487525" cy="896675"/>
            </a:xfrm>
          </p:grpSpPr>
          <p:pic>
            <p:nvPicPr>
              <p:cNvPr id="148" name="Google Shape;148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9" name="Google Shape;149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0" name="Google Shape;150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1" name="Google Shape;151;p6"/>
            <p:cNvGrpSpPr/>
            <p:nvPr/>
          </p:nvGrpSpPr>
          <p:grpSpPr>
            <a:xfrm>
              <a:off x="422766" y="423783"/>
              <a:ext cx="4650168" cy="552621"/>
              <a:chOff x="0" y="0"/>
              <a:chExt cx="7545300" cy="896675"/>
            </a:xfrm>
          </p:grpSpPr>
          <p:pic>
            <p:nvPicPr>
              <p:cNvPr id="152" name="Google Shape;152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3" name="Google Shape;153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4" name="Google Shape;154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5" name="Google Shape;155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6" name="Google Shape;156;p6"/>
            <p:cNvGrpSpPr/>
            <p:nvPr/>
          </p:nvGrpSpPr>
          <p:grpSpPr>
            <a:xfrm>
              <a:off x="0" y="0"/>
              <a:ext cx="4650168" cy="552621"/>
              <a:chOff x="0" y="0"/>
              <a:chExt cx="7545300" cy="896675"/>
            </a:xfrm>
          </p:grpSpPr>
          <p:pic>
            <p:nvPicPr>
              <p:cNvPr id="157" name="Google Shape;157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8" name="Google Shape;158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9" name="Google Shape;159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0" name="Google Shape;160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61" name="Google Shape;161;p6"/>
          <p:cNvGrpSpPr/>
          <p:nvPr/>
        </p:nvGrpSpPr>
        <p:grpSpPr>
          <a:xfrm flipH="1">
            <a:off x="8" y="5270900"/>
            <a:ext cx="3186885" cy="1757937"/>
            <a:chOff x="6607482" y="3879952"/>
            <a:chExt cx="2536521" cy="1399186"/>
          </a:xfrm>
        </p:grpSpPr>
        <p:grpSp>
          <p:nvGrpSpPr>
            <p:cNvPr id="162" name="Google Shape;162;p6"/>
            <p:cNvGrpSpPr/>
            <p:nvPr/>
          </p:nvGrpSpPr>
          <p:grpSpPr>
            <a:xfrm>
              <a:off x="6607482" y="4726517"/>
              <a:ext cx="2113755" cy="552621"/>
              <a:chOff x="2057775" y="0"/>
              <a:chExt cx="3429750" cy="896675"/>
            </a:xfrm>
          </p:grpSpPr>
          <p:pic>
            <p:nvPicPr>
              <p:cNvPr id="163" name="Google Shape;163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4" name="Google Shape;164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65" name="Google Shape;165;p6"/>
            <p:cNvGrpSpPr/>
            <p:nvPr/>
          </p:nvGrpSpPr>
          <p:grpSpPr>
            <a:xfrm>
              <a:off x="7030248" y="4303735"/>
              <a:ext cx="2113755" cy="552621"/>
              <a:chOff x="2057775" y="0"/>
              <a:chExt cx="3429750" cy="896675"/>
            </a:xfrm>
          </p:grpSpPr>
          <p:pic>
            <p:nvPicPr>
              <p:cNvPr id="166" name="Google Shape;166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7" name="Google Shape;167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68" name="Google Shape;168;p6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7875688" y="3879952"/>
              <a:ext cx="845548" cy="55262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9" name="Google Shape;169;p6"/>
          <p:cNvSpPr txBox="1">
            <a:spLocks noGrp="1"/>
          </p:cNvSpPr>
          <p:nvPr>
            <p:ph type="title"/>
          </p:nvPr>
        </p:nvSpPr>
        <p:spPr>
          <a:xfrm>
            <a:off x="1035267" y="536933"/>
            <a:ext cx="4783200" cy="11424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6"/>
          <p:cNvSpPr txBox="1">
            <a:spLocks noGrp="1"/>
          </p:cNvSpPr>
          <p:nvPr>
            <p:ph type="body" idx="1"/>
          </p:nvPr>
        </p:nvSpPr>
        <p:spPr>
          <a:xfrm>
            <a:off x="1035267" y="2032500"/>
            <a:ext cx="4783200" cy="410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❑"/>
              <a:defRPr/>
            </a:lvl1pPr>
            <a:lvl2pPr marL="1219170" lvl="1" indent="-474121">
              <a:spcBef>
                <a:spcPts val="800"/>
              </a:spcBef>
              <a:spcAft>
                <a:spcPts val="0"/>
              </a:spcAft>
              <a:buSzPts val="2000"/>
              <a:buChar char="❏"/>
              <a:defRPr/>
            </a:lvl2pPr>
            <a:lvl3pPr marL="1828754" lvl="2" indent="-474121">
              <a:spcBef>
                <a:spcPts val="800"/>
              </a:spcBef>
              <a:spcAft>
                <a:spcPts val="0"/>
              </a:spcAft>
              <a:buSzPts val="2000"/>
              <a:buChar char="❏"/>
              <a:defRPr/>
            </a:lvl3pPr>
            <a:lvl4pPr marL="2438339" lvl="3" indent="-474121">
              <a:spcBef>
                <a:spcPts val="800"/>
              </a:spcBef>
              <a:spcAft>
                <a:spcPts val="0"/>
              </a:spcAft>
              <a:buSzPts val="2000"/>
              <a:buChar char="❏"/>
              <a:defRPr/>
            </a:lvl4pPr>
            <a:lvl5pPr marL="3047924" lvl="4" indent="-474121">
              <a:spcBef>
                <a:spcPts val="800"/>
              </a:spcBef>
              <a:spcAft>
                <a:spcPts val="0"/>
              </a:spcAft>
              <a:buSzPts val="2000"/>
              <a:buChar char="❏"/>
              <a:defRPr/>
            </a:lvl5pPr>
            <a:lvl6pPr marL="3657509" lvl="5" indent="-474121">
              <a:spcBef>
                <a:spcPts val="800"/>
              </a:spcBef>
              <a:spcAft>
                <a:spcPts val="0"/>
              </a:spcAft>
              <a:buSzPts val="2000"/>
              <a:buChar char="❏"/>
              <a:defRPr/>
            </a:lvl6pPr>
            <a:lvl7pPr marL="4267093" lvl="6" indent="-474121">
              <a:spcBef>
                <a:spcPts val="800"/>
              </a:spcBef>
              <a:spcAft>
                <a:spcPts val="0"/>
              </a:spcAft>
              <a:buSzPts val="2000"/>
              <a:buChar char="❏"/>
              <a:defRPr/>
            </a:lvl7pPr>
            <a:lvl8pPr marL="4876678" lvl="7" indent="-474121">
              <a:spcBef>
                <a:spcPts val="800"/>
              </a:spcBef>
              <a:spcAft>
                <a:spcPts val="0"/>
              </a:spcAft>
              <a:buSzPts val="2000"/>
              <a:buChar char="❏"/>
              <a:defRPr/>
            </a:lvl8pPr>
            <a:lvl9pPr marL="5486263" lvl="8" indent="-474121">
              <a:spcBef>
                <a:spcPts val="800"/>
              </a:spcBef>
              <a:spcAft>
                <a:spcPts val="0"/>
              </a:spcAft>
              <a:buSzPts val="2000"/>
              <a:buChar char="❏"/>
              <a:defRPr/>
            </a:lvl9pPr>
          </a:lstStyle>
          <a:p>
            <a:endParaRPr/>
          </a:p>
        </p:txBody>
      </p:sp>
      <p:sp>
        <p:nvSpPr>
          <p:cNvPr id="171" name="Google Shape;171;p6"/>
          <p:cNvSpPr txBox="1">
            <a:spLocks noGrp="1"/>
          </p:cNvSpPr>
          <p:nvPr>
            <p:ph type="body" idx="2"/>
          </p:nvPr>
        </p:nvSpPr>
        <p:spPr>
          <a:xfrm>
            <a:off x="6373533" y="2032500"/>
            <a:ext cx="4783200" cy="410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74121">
              <a:spcBef>
                <a:spcPts val="800"/>
              </a:spcBef>
              <a:spcAft>
                <a:spcPts val="0"/>
              </a:spcAft>
              <a:buSzPts val="2000"/>
              <a:buChar char="❑"/>
              <a:defRPr/>
            </a:lvl1pPr>
            <a:lvl2pPr marL="1219170" lvl="1" indent="-474121">
              <a:spcBef>
                <a:spcPts val="800"/>
              </a:spcBef>
              <a:spcAft>
                <a:spcPts val="0"/>
              </a:spcAft>
              <a:buSzPts val="2000"/>
              <a:buChar char="❏"/>
              <a:defRPr/>
            </a:lvl2pPr>
            <a:lvl3pPr marL="1828754" lvl="2" indent="-474121">
              <a:spcBef>
                <a:spcPts val="800"/>
              </a:spcBef>
              <a:spcAft>
                <a:spcPts val="0"/>
              </a:spcAft>
              <a:buSzPts val="2000"/>
              <a:buChar char="❏"/>
              <a:defRPr/>
            </a:lvl3pPr>
            <a:lvl4pPr marL="2438339" lvl="3" indent="-474121">
              <a:spcBef>
                <a:spcPts val="800"/>
              </a:spcBef>
              <a:spcAft>
                <a:spcPts val="0"/>
              </a:spcAft>
              <a:buSzPts val="2000"/>
              <a:buChar char="❏"/>
              <a:defRPr/>
            </a:lvl4pPr>
            <a:lvl5pPr marL="3047924" lvl="4" indent="-474121">
              <a:spcBef>
                <a:spcPts val="800"/>
              </a:spcBef>
              <a:spcAft>
                <a:spcPts val="0"/>
              </a:spcAft>
              <a:buSzPts val="2000"/>
              <a:buChar char="❏"/>
              <a:defRPr/>
            </a:lvl5pPr>
            <a:lvl6pPr marL="3657509" lvl="5" indent="-474121">
              <a:spcBef>
                <a:spcPts val="800"/>
              </a:spcBef>
              <a:spcAft>
                <a:spcPts val="0"/>
              </a:spcAft>
              <a:buSzPts val="2000"/>
              <a:buChar char="❏"/>
              <a:defRPr/>
            </a:lvl6pPr>
            <a:lvl7pPr marL="4267093" lvl="6" indent="-474121">
              <a:spcBef>
                <a:spcPts val="800"/>
              </a:spcBef>
              <a:spcAft>
                <a:spcPts val="0"/>
              </a:spcAft>
              <a:buSzPts val="2000"/>
              <a:buChar char="❏"/>
              <a:defRPr/>
            </a:lvl7pPr>
            <a:lvl8pPr marL="4876678" lvl="7" indent="-474121">
              <a:spcBef>
                <a:spcPts val="800"/>
              </a:spcBef>
              <a:spcAft>
                <a:spcPts val="0"/>
              </a:spcAft>
              <a:buSzPts val="2000"/>
              <a:buChar char="❏"/>
              <a:defRPr/>
            </a:lvl8pPr>
            <a:lvl9pPr marL="5486263" lvl="8" indent="-474121">
              <a:spcBef>
                <a:spcPts val="800"/>
              </a:spcBef>
              <a:spcAft>
                <a:spcPts val="0"/>
              </a:spcAft>
              <a:buSzPts val="2000"/>
              <a:buChar char="❏"/>
              <a:defRPr/>
            </a:lvl9pPr>
          </a:lstStyle>
          <a:p>
            <a:endParaRPr/>
          </a:p>
        </p:txBody>
      </p:sp>
      <p:sp>
        <p:nvSpPr>
          <p:cNvPr id="172" name="Google Shape;172;p6"/>
          <p:cNvSpPr txBox="1">
            <a:spLocks noGrp="1"/>
          </p:cNvSpPr>
          <p:nvPr>
            <p:ph type="sldNum" idx="12"/>
          </p:nvPr>
        </p:nvSpPr>
        <p:spPr>
          <a:xfrm>
            <a:off x="11639200" y="6312100"/>
            <a:ext cx="552800" cy="54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srgbClr val="68728D"/>
                </a:solidFill>
              </a:rPr>
              <a:pPr/>
              <a:t>‹#›</a:t>
            </a:fld>
            <a:endParaRPr lang="en">
              <a:solidFill>
                <a:srgbClr val="687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913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big emboss" type="blank">
  <p:cSld name="Blank big emboss"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0"/>
          <p:cNvSpPr txBox="1">
            <a:spLocks noGrp="1"/>
          </p:cNvSpPr>
          <p:nvPr>
            <p:ph type="sldNum" idx="12"/>
          </p:nvPr>
        </p:nvSpPr>
        <p:spPr>
          <a:xfrm>
            <a:off x="11639200" y="6312100"/>
            <a:ext cx="552800" cy="54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srgbClr val="68728D"/>
                </a:solidFill>
              </a:rPr>
              <a:pPr/>
              <a:t>‹#›</a:t>
            </a:fld>
            <a:endParaRPr lang="en">
              <a:solidFill>
                <a:srgbClr val="68728D"/>
              </a:solidFill>
            </a:endParaRPr>
          </a:p>
        </p:txBody>
      </p:sp>
      <p:grpSp>
        <p:nvGrpSpPr>
          <p:cNvPr id="262" name="Google Shape;262;p10"/>
          <p:cNvGrpSpPr/>
          <p:nvPr/>
        </p:nvGrpSpPr>
        <p:grpSpPr>
          <a:xfrm flipH="1">
            <a:off x="7619000" y="1"/>
            <a:ext cx="4573000" cy="4858567"/>
            <a:chOff x="0" y="0"/>
            <a:chExt cx="3429750" cy="3643925"/>
          </a:xfrm>
        </p:grpSpPr>
        <p:pic>
          <p:nvPicPr>
            <p:cNvPr id="263" name="Google Shape;263;p10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0" y="2747250"/>
              <a:ext cx="1371975" cy="8966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4" name="Google Shape;264;p10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685975" y="2061250"/>
              <a:ext cx="1371975" cy="8966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10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0" y="1373625"/>
              <a:ext cx="1371975" cy="8966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6" name="Google Shape;266;p10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685975" y="687625"/>
              <a:ext cx="1371975" cy="8966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67" name="Google Shape;267;p10"/>
            <p:cNvGrpSpPr/>
            <p:nvPr/>
          </p:nvGrpSpPr>
          <p:grpSpPr>
            <a:xfrm>
              <a:off x="0" y="0"/>
              <a:ext cx="3429750" cy="896675"/>
              <a:chOff x="0" y="0"/>
              <a:chExt cx="3429750" cy="896675"/>
            </a:xfrm>
          </p:grpSpPr>
          <p:pic>
            <p:nvPicPr>
              <p:cNvPr id="268" name="Google Shape;268;p10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69" name="Google Shape;269;p10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270" name="Google Shape;270;p10"/>
          <p:cNvGrpSpPr/>
          <p:nvPr/>
        </p:nvGrpSpPr>
        <p:grpSpPr>
          <a:xfrm flipH="1">
            <a:off x="1" y="4127220"/>
            <a:ext cx="7316700" cy="3027067"/>
            <a:chOff x="2743750" y="2061250"/>
            <a:chExt cx="5487525" cy="2270300"/>
          </a:xfrm>
        </p:grpSpPr>
        <p:grpSp>
          <p:nvGrpSpPr>
            <p:cNvPr id="271" name="Google Shape;271;p10"/>
            <p:cNvGrpSpPr/>
            <p:nvPr/>
          </p:nvGrpSpPr>
          <p:grpSpPr>
            <a:xfrm>
              <a:off x="2743750" y="3434875"/>
              <a:ext cx="5487525" cy="896675"/>
              <a:chOff x="2057775" y="0"/>
              <a:chExt cx="5487525" cy="896675"/>
            </a:xfrm>
          </p:grpSpPr>
          <p:pic>
            <p:nvPicPr>
              <p:cNvPr id="272" name="Google Shape;272;p10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73" name="Google Shape;273;p10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74" name="Google Shape;274;p10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75" name="Google Shape;275;p10"/>
            <p:cNvGrpSpPr/>
            <p:nvPr/>
          </p:nvGrpSpPr>
          <p:grpSpPr>
            <a:xfrm>
              <a:off x="4115550" y="2747250"/>
              <a:ext cx="3429750" cy="896675"/>
              <a:chOff x="4115550" y="0"/>
              <a:chExt cx="3429750" cy="896675"/>
            </a:xfrm>
          </p:grpSpPr>
          <p:pic>
            <p:nvPicPr>
              <p:cNvPr id="276" name="Google Shape;276;p10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77" name="Google Shape;277;p10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278" name="Google Shape;278;p10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6859300" y="2061250"/>
              <a:ext cx="1371975" cy="89667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706057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1"/>
          <p:cNvSpPr txBox="1">
            <a:spLocks noGrp="1"/>
          </p:cNvSpPr>
          <p:nvPr>
            <p:ph type="sldNum" idx="12"/>
          </p:nvPr>
        </p:nvSpPr>
        <p:spPr>
          <a:xfrm>
            <a:off x="11639200" y="6312100"/>
            <a:ext cx="552800" cy="54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>
                <a:solidFill>
                  <a:srgbClr val="68728D"/>
                </a:solidFill>
              </a:rPr>
              <a:pPr/>
              <a:t>‹#›</a:t>
            </a:fld>
            <a:endParaRPr lang="en">
              <a:solidFill>
                <a:srgbClr val="68728D"/>
              </a:solidFill>
            </a:endParaRPr>
          </a:p>
        </p:txBody>
      </p:sp>
      <p:grpSp>
        <p:nvGrpSpPr>
          <p:cNvPr id="281" name="Google Shape;281;p11"/>
          <p:cNvGrpSpPr/>
          <p:nvPr/>
        </p:nvGrpSpPr>
        <p:grpSpPr>
          <a:xfrm>
            <a:off x="-5" y="3657584"/>
            <a:ext cx="4248808" cy="3365507"/>
            <a:chOff x="4364071" y="-3213"/>
            <a:chExt cx="3186606" cy="2524130"/>
          </a:xfrm>
        </p:grpSpPr>
        <p:grpSp>
          <p:nvGrpSpPr>
            <p:cNvPr id="282" name="Google Shape;282;p11"/>
            <p:cNvGrpSpPr/>
            <p:nvPr/>
          </p:nvGrpSpPr>
          <p:grpSpPr>
            <a:xfrm flipH="1">
              <a:off x="4364072" y="2000218"/>
              <a:ext cx="3186606" cy="520699"/>
              <a:chOff x="2057775" y="0"/>
              <a:chExt cx="5487525" cy="896675"/>
            </a:xfrm>
          </p:grpSpPr>
          <p:pic>
            <p:nvPicPr>
              <p:cNvPr id="283" name="Google Shape;283;p11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84" name="Google Shape;284;p11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85" name="Google Shape;285;p11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86" name="Google Shape;286;p11"/>
            <p:cNvGrpSpPr/>
            <p:nvPr/>
          </p:nvGrpSpPr>
          <p:grpSpPr>
            <a:xfrm flipH="1">
              <a:off x="4762444" y="1600887"/>
              <a:ext cx="1991656" cy="520699"/>
              <a:chOff x="4115550" y="0"/>
              <a:chExt cx="3429750" cy="896675"/>
            </a:xfrm>
          </p:grpSpPr>
          <p:pic>
            <p:nvPicPr>
              <p:cNvPr id="287" name="Google Shape;287;p11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88" name="Google Shape;288;p11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89" name="Google Shape;289;p11"/>
            <p:cNvGrpSpPr/>
            <p:nvPr/>
          </p:nvGrpSpPr>
          <p:grpSpPr>
            <a:xfrm flipH="1">
              <a:off x="4364072" y="1198193"/>
              <a:ext cx="1991656" cy="520699"/>
              <a:chOff x="4115550" y="0"/>
              <a:chExt cx="3429750" cy="896675"/>
            </a:xfrm>
          </p:grpSpPr>
          <p:pic>
            <p:nvPicPr>
              <p:cNvPr id="290" name="Google Shape;290;p11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91" name="Google Shape;291;p11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292" name="Google Shape;292;p11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flipH="1">
              <a:off x="4762444" y="798862"/>
              <a:ext cx="796706" cy="5206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3" name="Google Shape;293;p11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flipH="1">
              <a:off x="4364071" y="396118"/>
              <a:ext cx="796706" cy="5206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4" name="Google Shape;294;p11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flipH="1">
              <a:off x="4762444" y="-3213"/>
              <a:ext cx="796706" cy="52069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95" name="Google Shape;295;p11"/>
          <p:cNvGrpSpPr/>
          <p:nvPr/>
        </p:nvGrpSpPr>
        <p:grpSpPr>
          <a:xfrm>
            <a:off x="7943192" y="-4283"/>
            <a:ext cx="4248808" cy="2833065"/>
            <a:chOff x="5957394" y="-3213"/>
            <a:chExt cx="3186606" cy="2124799"/>
          </a:xfrm>
        </p:grpSpPr>
        <p:grpSp>
          <p:nvGrpSpPr>
            <p:cNvPr id="296" name="Google Shape;296;p11"/>
            <p:cNvGrpSpPr/>
            <p:nvPr/>
          </p:nvGrpSpPr>
          <p:grpSpPr>
            <a:xfrm flipH="1">
              <a:off x="5957394" y="-3213"/>
              <a:ext cx="3186606" cy="520699"/>
              <a:chOff x="0" y="0"/>
              <a:chExt cx="5487525" cy="896675"/>
            </a:xfrm>
          </p:grpSpPr>
          <p:pic>
            <p:nvPicPr>
              <p:cNvPr id="297" name="Google Shape;297;p11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98" name="Google Shape;298;p11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99" name="Google Shape;299;p11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00" name="Google Shape;300;p11"/>
            <p:cNvGrpSpPr/>
            <p:nvPr/>
          </p:nvGrpSpPr>
          <p:grpSpPr>
            <a:xfrm flipH="1">
              <a:off x="6753972" y="396118"/>
              <a:ext cx="1991656" cy="520699"/>
              <a:chOff x="0" y="0"/>
              <a:chExt cx="3429750" cy="896675"/>
            </a:xfrm>
          </p:grpSpPr>
          <p:pic>
            <p:nvPicPr>
              <p:cNvPr id="301" name="Google Shape;301;p11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02" name="Google Shape;302;p11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303" name="Google Shape;303;p11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flipH="1">
              <a:off x="8347294" y="1600887"/>
              <a:ext cx="796706" cy="52069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04" name="Google Shape;304;p11"/>
            <p:cNvGrpSpPr/>
            <p:nvPr/>
          </p:nvGrpSpPr>
          <p:grpSpPr>
            <a:xfrm flipH="1">
              <a:off x="7152344" y="798862"/>
              <a:ext cx="1991656" cy="520699"/>
              <a:chOff x="0" y="0"/>
              <a:chExt cx="3429750" cy="896675"/>
            </a:xfrm>
          </p:grpSpPr>
          <p:pic>
            <p:nvPicPr>
              <p:cNvPr id="305" name="Google Shape;305;p11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06" name="Google Shape;306;p11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1115903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9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pPr>
              <a:buClr>
                <a:srgbClr val="000000"/>
              </a:buClr>
              <a:buFont typeface="Arial"/>
              <a:buNone/>
            </a:pPr>
            <a:fld id="{BE374C57-CF52-4748-A13B-01EC7D95CBB3}" type="datetimeFigureOut">
              <a:rPr lang="kk-KZ" sz="1900" kern="0" smtClean="0">
                <a:solidFill>
                  <a:srgbClr val="000000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12.09.2019</a:t>
            </a:fld>
            <a:endParaRPr lang="kk-KZ" sz="19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pPr>
              <a:buClr>
                <a:srgbClr val="000000"/>
              </a:buClr>
              <a:buFont typeface="Arial"/>
              <a:buNone/>
            </a:pPr>
            <a:endParaRPr lang="kk-KZ" sz="19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014-C071-43E1-A75B-CDE4133A0278}" type="slidenum">
              <a:rPr lang="kk-KZ" smtClean="0">
                <a:solidFill>
                  <a:srgbClr val="68728D"/>
                </a:solidFill>
              </a:rPr>
              <a:pPr/>
              <a:t>‹#›</a:t>
            </a:fld>
            <a:endParaRPr lang="kk-KZ">
              <a:solidFill>
                <a:srgbClr val="687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3610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09600" y="1418167"/>
            <a:ext cx="10972800" cy="0"/>
          </a:xfrm>
          <a:prstGeom prst="line">
            <a:avLst/>
          </a:prstGeom>
          <a:ln>
            <a:solidFill>
              <a:srgbClr val="D0443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8233"/>
            <a:ext cx="10972800" cy="61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2"/>
          <p:cNvSpPr>
            <a:spLocks noGrp="1"/>
          </p:cNvSpPr>
          <p:nvPr>
            <p:ph idx="1"/>
          </p:nvPr>
        </p:nvSpPr>
        <p:spPr>
          <a:xfrm>
            <a:off x="609600" y="1745347"/>
            <a:ext cx="10972800" cy="4525433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  <a:latin typeface="HelveticaNeueLT Std"/>
                <a:cs typeface="HelveticaNeueLT Std"/>
              </a:defRPr>
            </a:lvl1pPr>
            <a:lvl2pPr>
              <a:defRPr sz="2400">
                <a:solidFill>
                  <a:srgbClr val="00A4DE"/>
                </a:solidFill>
                <a:latin typeface="HelveticaNeueLT Std"/>
                <a:cs typeface="HelveticaNeueLT Std"/>
              </a:defRPr>
            </a:lvl2pPr>
            <a:lvl3pPr>
              <a:defRPr sz="2000">
                <a:solidFill>
                  <a:schemeClr val="accent1">
                    <a:lumMod val="75000"/>
                  </a:schemeClr>
                </a:solidFill>
                <a:latin typeface="HelveticaNeueLT Std"/>
                <a:cs typeface="HelveticaNeueLT Std"/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  <a:latin typeface="HelveticaNeueLT Std"/>
                <a:cs typeface="HelveticaNeueLT Std"/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  <a:latin typeface="HelveticaNeueLT Std"/>
                <a:cs typeface="HelveticaNeueLT Std"/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4977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>
        <p:tmplLst>
          <p:tmpl lvl="1">
            <p:tnLst>
              <p:par>
                <p:cTn presetID="23" presetClass="entr" presetSubtype="27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27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27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2/3*#ppt_w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2/3*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B7D507-E9C4-4A07-8D78-4C27FDD28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kk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8FBEE3-FD6F-412B-A071-26A2C9922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770413-B8AD-4A98-8C51-6F1305E6B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6976-F4E6-41AC-AFCA-DAF4C77B8182}" type="datetimeFigureOut">
              <a:rPr lang="kk-KZ" smtClean="0"/>
              <a:t>12.09.2019</a:t>
            </a:fld>
            <a:endParaRPr lang="kk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1B3DE8-AC11-46D7-BAFF-E4F2637DB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09472C-6243-4FB0-9ECB-17D450E9D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4C29E-C12F-4205-9BF1-8C7B4E8B469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308171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pPr>
              <a:buClr>
                <a:srgbClr val="000000"/>
              </a:buClr>
              <a:buFont typeface="Arial"/>
              <a:buNone/>
            </a:pPr>
            <a:fld id="{BE374C57-CF52-4748-A13B-01EC7D95CBB3}" type="datetimeFigureOut">
              <a:rPr lang="kk-KZ" sz="1900" kern="0" smtClean="0">
                <a:solidFill>
                  <a:srgbClr val="000000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12.09.2019</a:t>
            </a:fld>
            <a:endParaRPr lang="kk-KZ" sz="19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lIns="91438" tIns="45719" rIns="91438" bIns="45719"/>
          <a:lstStyle/>
          <a:p>
            <a:pPr>
              <a:buClr>
                <a:srgbClr val="000000"/>
              </a:buClr>
              <a:buFont typeface="Arial"/>
              <a:buNone/>
            </a:pPr>
            <a:endParaRPr lang="kk-KZ" sz="19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014-C071-43E1-A75B-CDE4133A0278}" type="slidenum">
              <a:rPr lang="kk-KZ" smtClean="0">
                <a:solidFill>
                  <a:srgbClr val="68728D"/>
                </a:solidFill>
              </a:rPr>
              <a:pPr/>
              <a:t>‹#›</a:t>
            </a:fld>
            <a:endParaRPr lang="kk-KZ">
              <a:solidFill>
                <a:srgbClr val="687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724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75E971-ABC4-4DDB-86D9-A505937D0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kk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81C222-67ED-4269-AACE-625FF8D79A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k-KZ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3B0874-E4A3-4B25-80AA-BD5C8300CA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k-KZ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6D9072-674B-4054-BD9B-C162A4D35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6976-F4E6-41AC-AFCA-DAF4C77B8182}" type="datetimeFigureOut">
              <a:rPr lang="kk-KZ" smtClean="0"/>
              <a:t>12.09.2019</a:t>
            </a:fld>
            <a:endParaRPr lang="kk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6EDD91-6C2A-4D96-AB34-F2B759E96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6E03DF-8A1F-4757-9609-7A101E73A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4C29E-C12F-4205-9BF1-8C7B4E8B469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694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B0F3BB-558A-43A4-B494-4F4B8AC9D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kk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019A06-F86E-4FC1-AC7B-A2A764C6D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4BCF30-DA82-4916-8C70-A41C47FC9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k-KZ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2383E0B-8B3B-4A0A-A0F3-6F69EBD21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C957F8B-1769-436A-8C69-5F1E158B4C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k-KZ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4F06AD5-0859-4DE1-87F9-5D56E629D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6976-F4E6-41AC-AFCA-DAF4C77B8182}" type="datetimeFigureOut">
              <a:rPr lang="kk-KZ" smtClean="0"/>
              <a:t>12.09.2019</a:t>
            </a:fld>
            <a:endParaRPr lang="kk-KZ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F42F442-2634-4062-AA7C-69D7EE23B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85AD037-BA59-44DE-94E8-728ECB56B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4C29E-C12F-4205-9BF1-8C7B4E8B469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70910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2D0830-4C2C-4541-95A5-D94E040F5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kk-KZ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82AE427-1078-4080-A21D-6CA08D716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6976-F4E6-41AC-AFCA-DAF4C77B8182}" type="datetimeFigureOut">
              <a:rPr lang="kk-KZ" smtClean="0"/>
              <a:t>12.09.2019</a:t>
            </a:fld>
            <a:endParaRPr lang="kk-KZ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5B6A79F-AB0E-4A7B-91FD-8FAEEF3D8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BBCD903-E71E-4D3E-BAE4-C0F805B16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4C29E-C12F-4205-9BF1-8C7B4E8B469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74529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E398246-4670-47EE-997E-2152F4BB9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6976-F4E6-41AC-AFCA-DAF4C77B8182}" type="datetimeFigureOut">
              <a:rPr lang="kk-KZ" smtClean="0"/>
              <a:t>12.09.2019</a:t>
            </a:fld>
            <a:endParaRPr lang="kk-KZ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B77C5F0-F157-4716-A20B-A81352530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C16C102-59C2-4CE9-B2CF-BCCC50FDE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4C29E-C12F-4205-9BF1-8C7B4E8B469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8195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4A9A85-6120-4170-A0F9-B616B6929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kk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5529E9-F83B-4424-88C5-432D1CE89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k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768F52-B333-4D81-B4E1-EF30438EC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2976943-2E25-4021-B893-67A118403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6976-F4E6-41AC-AFCA-DAF4C77B8182}" type="datetimeFigureOut">
              <a:rPr lang="kk-KZ" smtClean="0"/>
              <a:t>12.09.2019</a:t>
            </a:fld>
            <a:endParaRPr lang="kk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D0F5FB-2F23-4CD1-B070-1DDB8487B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487218E-B24F-42EB-BB6D-341DB94E0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4C29E-C12F-4205-9BF1-8C7B4E8B469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7489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122DD2-EBCC-4C81-B03B-50F6B0F41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kk-KZ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661D03E-1576-4701-A75B-EE8295F6C0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k-KZ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0B67DF-9A32-4AE6-BE36-5B60E53C1F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66E2D4-92CC-41FB-8FBA-0F8D2DA4D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6976-F4E6-41AC-AFCA-DAF4C77B8182}" type="datetimeFigureOut">
              <a:rPr lang="kk-KZ" smtClean="0"/>
              <a:t>12.09.2019</a:t>
            </a:fld>
            <a:endParaRPr lang="kk-KZ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904EA5-A8D4-41EF-873A-341DF5886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7F8499-FB7F-4DD4-A887-9E351139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4C29E-C12F-4205-9BF1-8C7B4E8B469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50450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8240B0-0A33-4195-9B52-EA721EA07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kk-KZ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43B738-A156-45ED-8756-9EC2884AF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kk-KZ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44298C-A932-427D-BF06-DDFF6C506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86976-F4E6-41AC-AFCA-DAF4C77B8182}" type="datetimeFigureOut">
              <a:rPr lang="kk-KZ" smtClean="0"/>
              <a:t>12.09.2019</a:t>
            </a:fld>
            <a:endParaRPr lang="kk-KZ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BE73CF-5FB1-4B41-A7E2-AC7936F23A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3089AC-3D1B-4930-AE4D-D53BE6FF96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4C29E-C12F-4205-9BF1-8C7B4E8B4695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36468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k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5F573-715E-456F-9668-6736340914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346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44000">
              <a:schemeClr val="lt2"/>
            </a:gs>
            <a:gs pos="72000">
              <a:schemeClr val="lt2"/>
            </a:gs>
            <a:gs pos="100000">
              <a:srgbClr val="D0D8E5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5267" y="536933"/>
            <a:ext cx="4783200" cy="114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5267" y="2032500"/>
            <a:ext cx="10121600" cy="39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❑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lvl="1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lvl="2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lvl="3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lvl="4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lvl="5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lvl="6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lvl="7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lvl="8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639200" y="6312100"/>
            <a:ext cx="552800" cy="5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buNone/>
              <a:defRPr sz="17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lvl="1" algn="ctr">
              <a:buNone/>
              <a:defRPr sz="17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lvl="2" algn="ctr">
              <a:buNone/>
              <a:defRPr sz="17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lvl="3" algn="ctr">
              <a:buNone/>
              <a:defRPr sz="17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lvl="4" algn="ctr">
              <a:buNone/>
              <a:defRPr sz="17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lvl="5" algn="ctr">
              <a:buNone/>
              <a:defRPr sz="17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lvl="6" algn="ctr">
              <a:buNone/>
              <a:defRPr sz="17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lvl="7" algn="ctr">
              <a:buNone/>
              <a:defRPr sz="17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lvl="8" algn="ctr">
              <a:buNone/>
              <a:defRPr sz="17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 smtClean="0">
                <a:solidFill>
                  <a:srgbClr val="68728D"/>
                </a:solidFill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lang="en" kern="0">
              <a:solidFill>
                <a:srgbClr val="687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97752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D6F274-E234-4141-BD18-10AED3075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001" y="1122364"/>
            <a:ext cx="11458574" cy="2996631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70C0"/>
                </a:solidFill>
                <a:latin typeface="Arial Narrow" panose="020B0606020202030204" pitchFamily="34" charset="0"/>
              </a:rPr>
              <a:t>Организация персонализированного обучения в Интеллектуальных школах в экспериментальном режиме </a:t>
            </a:r>
            <a:br>
              <a:rPr lang="ru-RU" sz="3600" b="1" dirty="0">
                <a:solidFill>
                  <a:srgbClr val="0070C0"/>
                </a:solidFill>
                <a:latin typeface="Arial Narrow" panose="020B0606020202030204" pitchFamily="34" charset="0"/>
              </a:rPr>
            </a:br>
            <a:r>
              <a:rPr lang="ru-RU" sz="3600" b="1" dirty="0">
                <a:solidFill>
                  <a:srgbClr val="0070C0"/>
                </a:solidFill>
                <a:latin typeface="Arial Narrow" panose="020B0606020202030204" pitchFamily="34" charset="0"/>
              </a:rPr>
              <a:t>в 2019-20 учебном году</a:t>
            </a:r>
            <a:endParaRPr lang="kk-KZ" sz="3600" b="1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279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3308D4-CF1F-4AB1-B623-44BF896AAF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49629"/>
            <a:ext cx="12192000" cy="872692"/>
          </a:xfrm>
        </p:spPr>
        <p:txBody>
          <a:bodyPr>
            <a:normAutofit/>
          </a:bodyPr>
          <a:lstStyle/>
          <a:p>
            <a:r>
              <a:rPr lang="ru-RU" sz="2800" b="1" kern="0" dirty="0">
                <a:solidFill>
                  <a:srgbClr val="0070C0"/>
                </a:solidFill>
                <a:latin typeface="Arial Narrow" panose="020B0606020202030204" pitchFamily="34" charset="0"/>
                <a:cs typeface="Arial"/>
              </a:rPr>
              <a:t>Перевод учащихся на основную образовательную программу</a:t>
            </a:r>
            <a:endParaRPr lang="kk-KZ" sz="2800" b="1" kern="0" dirty="0">
              <a:solidFill>
                <a:srgbClr val="0070C0"/>
              </a:solidFill>
              <a:latin typeface="Arial Narrow" panose="020B0606020202030204" pitchFamily="34" charset="0"/>
              <a:cs typeface="Arial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1FD9D69-C142-4DAB-A439-FC357C8977D9}"/>
              </a:ext>
            </a:extLst>
          </p:cNvPr>
          <p:cNvSpPr/>
          <p:nvPr/>
        </p:nvSpPr>
        <p:spPr>
          <a:xfrm>
            <a:off x="542925" y="1132515"/>
            <a:ext cx="11068050" cy="499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20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2400" dirty="0">
                <a:latin typeface="Arial Narrow" panose="020B0606020202030204" pitchFamily="34" charset="0"/>
              </a:rPr>
              <a:t>Желание учащегося и заявление законных представителей;</a:t>
            </a:r>
          </a:p>
          <a:p>
            <a:pPr marL="457200" indent="-457200" algn="just">
              <a:lnSpc>
                <a:spcPct val="20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2400" dirty="0">
                <a:latin typeface="Arial Narrow" panose="020B0606020202030204" pitchFamily="34" charset="0"/>
              </a:rPr>
              <a:t>Ухудшение состояния здоровья;</a:t>
            </a:r>
          </a:p>
          <a:p>
            <a:pPr marL="457200" indent="-457200" algn="just">
              <a:lnSpc>
                <a:spcPct val="20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2400" dirty="0">
                <a:latin typeface="Arial Narrow" panose="020B0606020202030204" pitchFamily="34" charset="0"/>
              </a:rPr>
              <a:t>Протокол с рекомендациями ПМПК </a:t>
            </a:r>
            <a:r>
              <a:rPr lang="ru-RU" sz="2400" dirty="0">
                <a:latin typeface="Arial Narrow" panose="020B0606020202030204" pitchFamily="34" charset="0"/>
                <a:ea typeface="Times New Roman" panose="02020603050405020304" pitchFamily="18" charset="0"/>
              </a:rPr>
              <a:t>по итогам каждой четверти</a:t>
            </a:r>
            <a:r>
              <a:rPr lang="ru-RU" sz="2400" dirty="0">
                <a:latin typeface="Arial Narrow" panose="020B0606020202030204" pitchFamily="34" charset="0"/>
              </a:rPr>
              <a:t>:</a:t>
            </a:r>
          </a:p>
          <a:p>
            <a:pPr marL="666900" indent="-342900" algn="just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24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три тройки или одна двойка </a:t>
            </a:r>
            <a:r>
              <a:rPr lang="ru-RU" sz="2400" dirty="0">
                <a:latin typeface="Arial Narrow" panose="020B0606020202030204" pitchFamily="34" charset="0"/>
                <a:ea typeface="Times New Roman" panose="02020603050405020304" pitchFamily="18" charset="0"/>
              </a:rPr>
              <a:t>по программе «Три за два»;</a:t>
            </a:r>
          </a:p>
          <a:p>
            <a:pPr marL="666900" indent="-342900" algn="just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24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одна тройка или двойка </a:t>
            </a:r>
            <a:r>
              <a:rPr lang="ru-RU" sz="2400" dirty="0">
                <a:latin typeface="Arial Narrow" panose="020B0606020202030204" pitchFamily="34" charset="0"/>
                <a:ea typeface="Times New Roman" panose="02020603050405020304" pitchFamily="18" charset="0"/>
              </a:rPr>
              <a:t>по предметам индивидуального образовательного маршрута;</a:t>
            </a:r>
          </a:p>
          <a:p>
            <a:pPr marL="457200" indent="-457200" algn="just">
              <a:lnSpc>
                <a:spcPct val="200000"/>
              </a:lnSpc>
              <a:buClr>
                <a:srgbClr val="0070C0"/>
              </a:buClr>
              <a:buFont typeface="Wingdings" pitchFamily="2" charset="2"/>
              <a:buChar char="Ø"/>
            </a:pPr>
            <a:r>
              <a:rPr lang="ru-RU" sz="2400" dirty="0">
                <a:latin typeface="Arial Narrow" panose="020B0606020202030204" pitchFamily="34" charset="0"/>
              </a:rPr>
              <a:t>Решение педагогического совета.</a:t>
            </a:r>
          </a:p>
          <a:p>
            <a:pPr marL="457200" indent="-457200" algn="just">
              <a:lnSpc>
                <a:spcPct val="200000"/>
              </a:lnSpc>
              <a:buClr>
                <a:srgbClr val="0070C0"/>
              </a:buClr>
              <a:buFont typeface="Wingdings" pitchFamily="2" charset="2"/>
              <a:buChar char="Ø"/>
            </a:pPr>
            <a:endParaRPr lang="ru-RU" sz="11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695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8A5E312-BAD2-4535-874D-A44918C19C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114763"/>
              </p:ext>
            </p:extLst>
          </p:nvPr>
        </p:nvGraphicFramePr>
        <p:xfrm>
          <a:off x="351404" y="1029176"/>
          <a:ext cx="11895589" cy="6165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A9C8232F-B075-4774-A216-D8990B19F174}"/>
              </a:ext>
            </a:extLst>
          </p:cNvPr>
          <p:cNvSpPr/>
          <p:nvPr/>
        </p:nvSpPr>
        <p:spPr>
          <a:xfrm>
            <a:off x="1341539" y="5908628"/>
            <a:ext cx="7902430" cy="302004"/>
          </a:xfrm>
          <a:prstGeom prst="round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Утверждение ТУП и учебной программы «Три за два»  (АОО) до </a:t>
            </a:r>
            <a:r>
              <a:rPr lang="ru-RU" sz="1100" dirty="0">
                <a:solidFill>
                  <a:prstClr val="black"/>
                </a:solidFill>
                <a:latin typeface="Calibri" panose="020F0502020204030204"/>
              </a:rPr>
              <a:t>21</a:t>
            </a: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октября 2019 года (будет осуществляться параллельно)</a:t>
            </a:r>
            <a:endParaRPr kumimoji="0" lang="kk-KZ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8404A3-8D5D-4ADC-A0C3-3AFF00BDFB02}"/>
              </a:ext>
            </a:extLst>
          </p:cNvPr>
          <p:cNvSpPr txBox="1"/>
          <p:nvPr/>
        </p:nvSpPr>
        <p:spPr>
          <a:xfrm>
            <a:off x="1" y="152013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kern="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Arial"/>
              </a:rPr>
              <a:t>Сроки внедрения персонализированного обучения  </a:t>
            </a:r>
            <a:endParaRPr lang="kk-KZ" sz="2800" b="1" kern="0" dirty="0">
              <a:solidFill>
                <a:srgbClr val="0070C0"/>
              </a:solidFill>
              <a:latin typeface="Arial Narrow" panose="020B0606020202030204" pitchFamily="34" charset="0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488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698FC1E-A799-42DF-9B2A-FA298E2C25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587552"/>
              </p:ext>
            </p:extLst>
          </p:nvPr>
        </p:nvGraphicFramePr>
        <p:xfrm>
          <a:off x="766428" y="831645"/>
          <a:ext cx="5340757" cy="5625337"/>
        </p:xfrm>
        <a:graphic>
          <a:graphicData uri="http://schemas.openxmlformats.org/drawingml/2006/table">
            <a:tbl>
              <a:tblPr firstRow="1" firstCol="1" bandRow="1" bandCol="1">
                <a:tableStyleId>{FABFCF23-3B69-468F-B69F-88F6DE6A72F2}</a:tableStyleId>
              </a:tblPr>
              <a:tblGrid>
                <a:gridCol w="525477">
                  <a:extLst>
                    <a:ext uri="{9D8B030D-6E8A-4147-A177-3AD203B41FA5}">
                      <a16:colId xmlns:a16="http://schemas.microsoft.com/office/drawing/2014/main" val="2823589894"/>
                    </a:ext>
                  </a:extLst>
                </a:gridCol>
                <a:gridCol w="4815280">
                  <a:extLst>
                    <a:ext uri="{9D8B030D-6E8A-4147-A177-3AD203B41FA5}">
                      <a16:colId xmlns:a16="http://schemas.microsoft.com/office/drawing/2014/main" val="1749138237"/>
                    </a:ext>
                  </a:extLst>
                </a:gridCol>
              </a:tblGrid>
              <a:tr h="397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</a:rPr>
                        <a:t>№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У</a:t>
                      </a:r>
                      <a:r>
                        <a:rPr lang="kk-KZ" sz="1600" dirty="0">
                          <a:effectLst/>
                        </a:rPr>
                        <a:t>чебные предметы согласно ТУП</a:t>
                      </a:r>
                      <a:endParaRPr lang="ru-RU" sz="2400" dirty="0"/>
                    </a:p>
                  </a:txBody>
                  <a:tcPr marL="15530" marR="15530" marT="5339" marB="0" anchor="ctr"/>
                </a:tc>
                <a:extLst>
                  <a:ext uri="{0D108BD9-81ED-4DB2-BD59-A6C34878D82A}">
                    <a16:rowId xmlns:a16="http://schemas.microsoft.com/office/drawing/2014/main" val="3969397953"/>
                  </a:ext>
                </a:extLst>
              </a:tr>
              <a:tr h="20191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ИНВАРИАНТНЫЙ КОМПОНЕНТ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0" marR="7280" marT="728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410626"/>
                  </a:ext>
                </a:extLst>
              </a:tr>
              <a:tr h="200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I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</a:rPr>
                        <a:t>ЯЗЫК И ЛИТЕРАТУРА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118651261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Первый язык (казахский и русский)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1189083668"/>
                  </a:ext>
                </a:extLst>
              </a:tr>
              <a:tr h="183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Второй язык (казахский и русский)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3805173036"/>
                  </a:ext>
                </a:extLst>
              </a:tr>
              <a:tr h="183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Второй  язык и литература (казахский и русский)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2994182939"/>
                  </a:ext>
                </a:extLst>
              </a:tr>
              <a:tr h="250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</a:rPr>
                        <a:t>Английский язык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2142272791"/>
                  </a:ext>
                </a:extLst>
              </a:tr>
              <a:tr h="200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II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МАТЕМАТИКА И ИНФОРМАТИКА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1194457440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Математика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3825524580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Информатика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793367540"/>
                  </a:ext>
                </a:extLst>
              </a:tr>
              <a:tr h="200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III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ЕСТЕСТВОЗНАНИЕ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2422842058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География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1589050307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Биология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3424586914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Физика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1556142590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</a:rPr>
                        <a:t>Химия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2338501377"/>
                  </a:ext>
                </a:extLst>
              </a:tr>
              <a:tr h="200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IV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ЧЕЛОВЕК И ОБЩЕСТВО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3312986439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Всемирная история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2585172779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История Казахстана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3915561246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</a:rPr>
                        <a:t>Человек. Общество.</a:t>
                      </a:r>
                      <a:r>
                        <a:rPr lang="kk-KZ" sz="1200" baseline="0" dirty="0">
                          <a:effectLst/>
                        </a:rPr>
                        <a:t> Право (</a:t>
                      </a:r>
                      <a:r>
                        <a:rPr lang="kk-KZ" sz="1200" dirty="0">
                          <a:effectLst/>
                        </a:rPr>
                        <a:t>Основы права)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1945079743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Самопознание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2124469070"/>
                  </a:ext>
                </a:extLst>
              </a:tr>
              <a:tr h="200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V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</a:rPr>
                        <a:t>ИСКУССТВО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1920333207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Искусство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1412302247"/>
                  </a:ext>
                </a:extLst>
              </a:tr>
              <a:tr h="200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VI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</a:rPr>
                        <a:t>ФИЗКУЛЬТУРА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3634645395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</a:rPr>
                        <a:t>Физкультура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1472947044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ВАРИАТИВНЫЙ КОМПОНЕНТ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3320050348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Элективные курсы ( в том числе, второй иностранный язык)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2250950792"/>
                  </a:ext>
                </a:extLst>
              </a:tr>
              <a:tr h="183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Кружковая  работа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101545316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29441C7-5201-4140-ACFB-6DB871DC3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5822"/>
            <a:ext cx="121919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70C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предметов</a:t>
            </a:r>
            <a:endParaRPr lang="kk-KZ" altLang="ru-RU" sz="2800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5F573-715E-456F-9668-673634091415}" type="slidenum">
              <a:rPr lang="ru-RU" smtClean="0"/>
              <a:t>12</a:t>
            </a:fld>
            <a:endParaRPr lang="ru-RU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91DF6D9D-DD15-40ED-856D-A99F6D9E48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421389"/>
              </p:ext>
            </p:extLst>
          </p:nvPr>
        </p:nvGraphicFramePr>
        <p:xfrm>
          <a:off x="6329727" y="831645"/>
          <a:ext cx="5340757" cy="5721001"/>
        </p:xfrm>
        <a:graphic>
          <a:graphicData uri="http://schemas.openxmlformats.org/drawingml/2006/table">
            <a:tbl>
              <a:tblPr firstRow="1" firstCol="1" bandRow="1" bandCol="1">
                <a:tableStyleId>{FABFCF23-3B69-468F-B69F-88F6DE6A72F2}</a:tableStyleId>
              </a:tblPr>
              <a:tblGrid>
                <a:gridCol w="525477">
                  <a:extLst>
                    <a:ext uri="{9D8B030D-6E8A-4147-A177-3AD203B41FA5}">
                      <a16:colId xmlns:a16="http://schemas.microsoft.com/office/drawing/2014/main" val="2823589894"/>
                    </a:ext>
                  </a:extLst>
                </a:gridCol>
                <a:gridCol w="4815280">
                  <a:extLst>
                    <a:ext uri="{9D8B030D-6E8A-4147-A177-3AD203B41FA5}">
                      <a16:colId xmlns:a16="http://schemas.microsoft.com/office/drawing/2014/main" val="1749138237"/>
                    </a:ext>
                  </a:extLst>
                </a:gridCol>
              </a:tblGrid>
              <a:tr h="397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</a:rPr>
                        <a:t>№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effectLst/>
                        </a:rPr>
                        <a:t>У</a:t>
                      </a:r>
                      <a:r>
                        <a:rPr lang="kk-KZ" sz="1600" dirty="0">
                          <a:effectLst/>
                        </a:rPr>
                        <a:t>чебные предметы для индивидуального образовательного маршрута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15530" marR="15530" marT="5339" marB="0" anchor="ctr"/>
                </a:tc>
                <a:extLst>
                  <a:ext uri="{0D108BD9-81ED-4DB2-BD59-A6C34878D82A}">
                    <a16:rowId xmlns:a16="http://schemas.microsoft.com/office/drawing/2014/main" val="3969397953"/>
                  </a:ext>
                </a:extLst>
              </a:tr>
              <a:tr h="20191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ИНВАРИАНТНЫЙ КОМПОНЕНТ</a:t>
                      </a:r>
                      <a:endParaRPr lang="ru-RU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80" marR="7280" marT="728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410626"/>
                  </a:ext>
                </a:extLst>
              </a:tr>
              <a:tr h="200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I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ЯЗЫК И ЛИТЕРАТУРА 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118651261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Первый язык (казахский и русский)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1189083668"/>
                  </a:ext>
                </a:extLst>
              </a:tr>
              <a:tr h="183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Второй язык (казахский и русский)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3805173036"/>
                  </a:ext>
                </a:extLst>
              </a:tr>
              <a:tr h="183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Второй  язык и литература (казахский и русский)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2994182939"/>
                  </a:ext>
                </a:extLst>
              </a:tr>
              <a:tr h="250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</a:rPr>
                        <a:t>Английский язык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2142272791"/>
                  </a:ext>
                </a:extLst>
              </a:tr>
              <a:tr h="200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II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МАТЕМАТИКА И ИНФОРМАТИКА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1194457440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Математика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3825524580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Информатика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793367540"/>
                  </a:ext>
                </a:extLst>
              </a:tr>
              <a:tr h="200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III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ЕСТЕСТВОЗНАНИЕ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2422842058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7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География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1589050307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8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</a:rPr>
                        <a:t>Биология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3424586914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9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</a:rPr>
                        <a:t>Физика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1556142590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</a:rPr>
                        <a:t>Химия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2338501377"/>
                  </a:ext>
                </a:extLst>
              </a:tr>
              <a:tr h="200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IV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ЧЕЛОВЕК И ОБЩЕСТВО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3312986439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Всемирная история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2585172779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История Казахстана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3915561246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Человек. Общество.</a:t>
                      </a:r>
                      <a:r>
                        <a:rPr lang="kk-KZ" sz="1200" baseline="0">
                          <a:effectLst/>
                        </a:rPr>
                        <a:t> Право (</a:t>
                      </a:r>
                      <a:r>
                        <a:rPr lang="kk-KZ" sz="1200">
                          <a:effectLst/>
                        </a:rPr>
                        <a:t>Основы права)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1945079743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14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4469070"/>
                  </a:ext>
                </a:extLst>
              </a:tr>
              <a:tr h="200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V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333207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2302247"/>
                  </a:ext>
                </a:extLst>
              </a:tr>
              <a:tr h="2000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VI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645395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16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947044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ВАРИАТИВНЫЙ КОМПОНЕНТ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3320050348"/>
                  </a:ext>
                </a:extLst>
              </a:tr>
              <a:tr h="2001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Элективные курсы ( в том числе, второй иностранный язык)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2250950792"/>
                  </a:ext>
                </a:extLst>
              </a:tr>
              <a:tr h="1833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Кружковая  работа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530" marR="15530" marT="5339" marB="0"/>
                </a:tc>
                <a:extLst>
                  <a:ext uri="{0D108BD9-81ED-4DB2-BD59-A6C34878D82A}">
                    <a16:rowId xmlns:a16="http://schemas.microsoft.com/office/drawing/2014/main" val="1015453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570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014-C071-43E1-A75B-CDE4133A0278}" type="slidenum">
              <a:rPr lang="kk-KZ" smtClean="0"/>
              <a:t>2</a:t>
            </a:fld>
            <a:endParaRPr lang="kk-KZ"/>
          </a:p>
        </p:txBody>
      </p:sp>
      <p:sp>
        <p:nvSpPr>
          <p:cNvPr id="8" name="TextBox 7"/>
          <p:cNvSpPr txBox="1"/>
          <p:nvPr/>
        </p:nvSpPr>
        <p:spPr>
          <a:xfrm>
            <a:off x="856734" y="505649"/>
            <a:ext cx="10873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Narrow" panose="020B0606020202030204" pitchFamily="34" charset="0"/>
              </a:rPr>
              <a:t>Почему дети, многие из которых с раннего возраста достойно владеют смартфонами и другими девайсами, должны учиться по программе 80-х,  вместо того, чтобы успешно развиваться в формате цифрового будущего?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07978" y="2090220"/>
            <a:ext cx="63840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 Narrow" panose="020B0606020202030204" pitchFamily="34" charset="0"/>
              </a:rPr>
              <a:t>Морис Де </a:t>
            </a:r>
            <a:r>
              <a:rPr lang="ru-RU" sz="2000" dirty="0" err="1">
                <a:latin typeface="Arial Narrow" panose="020B0606020202030204" pitchFamily="34" charset="0"/>
              </a:rPr>
              <a:t>Онд</a:t>
            </a:r>
            <a:r>
              <a:rPr lang="ru-RU" sz="2000" dirty="0">
                <a:latin typeface="Arial Narrow" panose="020B0606020202030204" pitchFamily="34" charset="0"/>
              </a:rPr>
              <a:t>-основатель </a:t>
            </a:r>
            <a:r>
              <a:rPr lang="ru-RU" sz="2000" cap="all" dirty="0">
                <a:latin typeface="Arial Narrow" panose="020B0606020202030204" pitchFamily="34" charset="0"/>
              </a:rPr>
              <a:t>ONDERWIJS VOOR EEN NIEUWE TIJD И THE STEVE JOBS SCHOOLS NETWORK </a:t>
            </a:r>
            <a:r>
              <a:rPr lang="ru-RU" sz="2000" dirty="0">
                <a:latin typeface="Arial Narrow" panose="020B0606020202030204" pitchFamily="34" charset="0"/>
              </a:rPr>
              <a:t>в Нидерландах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0216" y="4242562"/>
            <a:ext cx="111210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Narrow" panose="020B0606020202030204" pitchFamily="34" charset="0"/>
              </a:rPr>
              <a:t>Исследования показали, что традиционная, рассчитанная на всех сразу модель преподавания в отношении многих учащихся не срабатывает. Сейчас многие образовательные учреждения используют цифровые технологии, на основе которых выстраивают модель «персонализированного обучения», что позволяет учащимся нарабатывать широкий набор компетенций в контексте их личных интересов.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65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5" y="136525"/>
            <a:ext cx="12192000" cy="62800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Персонализированное образование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0274" y="1253331"/>
            <a:ext cx="11098427" cy="4351338"/>
          </a:xfrm>
        </p:spPr>
        <p:txBody>
          <a:bodyPr>
            <a:normAutofit/>
          </a:bodyPr>
          <a:lstStyle/>
          <a:p>
            <a:pPr marL="228589" lvl="1" indent="-228589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Персонализированное образование – это образовательная  модель, в которой программы, методы обучения и академические стратегии ориентированы на индивидуальные потребности, интересы и социокультурный фон обучаемого.</a:t>
            </a:r>
          </a:p>
          <a:p>
            <a:pPr marL="228589" lvl="1" indent="-228589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endParaRPr lang="ru-RU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</a:endParaRPr>
          </a:p>
          <a:p>
            <a:pPr marL="228589" lvl="1" indent="-228589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Персонализированное обучение предполагает использование множества методов, подходов  и моделей, которые адаптируют обучение и развитие для отдельного ученика. </a:t>
            </a:r>
          </a:p>
          <a:p>
            <a:pPr marL="228589" lvl="1" indent="-228589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endParaRPr lang="ru-RU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</a:endParaRPr>
          </a:p>
          <a:p>
            <a:pPr marL="228589" lvl="1" indent="-228589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r>
              <a:rPr lang="ru-RU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Смешанное обучение — это форма организации образовательного процесса, которая  предполагает  интеграцию технологий для доставки некоторого контента до учащихся.</a:t>
            </a:r>
          </a:p>
          <a:p>
            <a:pPr marL="0" indent="0">
              <a:buNone/>
            </a:pP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014-C071-43E1-A75B-CDE4133A0278}" type="slidenum">
              <a:rPr lang="kk-KZ" smtClean="0"/>
              <a:t>3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70544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F6014-C071-43E1-A75B-CDE4133A0278}" type="slidenum">
              <a:rPr lang="kk-KZ" smtClean="0"/>
              <a:t>4</a:t>
            </a:fld>
            <a:endParaRPr lang="kk-KZ"/>
          </a:p>
        </p:txBody>
      </p:sp>
      <p:sp>
        <p:nvSpPr>
          <p:cNvPr id="7" name="TextBox 6"/>
          <p:cNvSpPr txBox="1"/>
          <p:nvPr/>
        </p:nvSpPr>
        <p:spPr>
          <a:xfrm>
            <a:off x="838200" y="2211683"/>
            <a:ext cx="4761470" cy="132343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 Narrow" panose="020B0606020202030204" pitchFamily="34" charset="0"/>
              </a:rPr>
              <a:t>Направление 1 для учащихся 8 классов</a:t>
            </a:r>
          </a:p>
          <a:p>
            <a:r>
              <a:rPr lang="ru-RU" sz="2000" dirty="0">
                <a:latin typeface="Arial Narrow" panose="020B0606020202030204" pitchFamily="34" charset="0"/>
              </a:rPr>
              <a:t>Освоение образовательной программы 8, 9,10 классов за 2 года (условно «Три за два»)</a:t>
            </a:r>
          </a:p>
          <a:p>
            <a:r>
              <a:rPr lang="ru-RU" sz="2000" dirty="0">
                <a:latin typeface="Arial Narrow" panose="020B0606020202030204" pitchFamily="34" charset="0"/>
              </a:rPr>
              <a:t>Обучение с ускорением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92332" y="2211682"/>
            <a:ext cx="4901513" cy="132343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Arial Narrow" panose="020B0606020202030204" pitchFamily="34" charset="0"/>
              </a:rPr>
              <a:t>Направление 2 для учащихся 8-12 классов</a:t>
            </a:r>
          </a:p>
          <a:p>
            <a:r>
              <a:rPr lang="ru-RU" sz="2000" dirty="0">
                <a:latin typeface="Arial Narrow" panose="020B0606020202030204" pitchFamily="34" charset="0"/>
              </a:rPr>
              <a:t>Изучение отдельных предметов по индивидуальному образовательному маршруту Обучение с ускорением и без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3545" y="3977559"/>
            <a:ext cx="1083329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alt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Смешанное обучение </a:t>
            </a:r>
            <a:r>
              <a:rPr lang="ru-RU" alt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(</a:t>
            </a:r>
            <a:r>
              <a:rPr lang="ru-RU" alt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blended</a:t>
            </a:r>
            <a:r>
              <a:rPr lang="ru-RU" alt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altLang="ru-RU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learning</a:t>
            </a:r>
            <a:r>
              <a:rPr lang="ru-RU" alt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) — это форма обучения, совмещающая обучение с участием учителя (лицом к лицу) с онлайн-обучением, предполагающая элементы самостоятельного контроля учеником пути, времени, места и темпа обучения. 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013538" y="1442691"/>
            <a:ext cx="4164923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ru-RU" sz="2000" b="1" dirty="0">
                <a:latin typeface="Arial Narrow" panose="020B0606020202030204" pitchFamily="34" charset="0"/>
              </a:rPr>
              <a:t>Форма обучения: </a:t>
            </a:r>
            <a:r>
              <a:rPr lang="ru-RU" sz="2000" dirty="0">
                <a:latin typeface="Arial Narrow" panose="020B0606020202030204" pitchFamily="34" charset="0"/>
              </a:rPr>
              <a:t>смешанное обучение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F5FC731-E0B9-4B90-908B-E3D52E4F1CB9}"/>
              </a:ext>
            </a:extLst>
          </p:cNvPr>
          <p:cNvSpPr/>
          <p:nvPr/>
        </p:nvSpPr>
        <p:spPr>
          <a:xfrm>
            <a:off x="891978" y="205879"/>
            <a:ext cx="10616431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Эксперимент по внедрению персонализированного обучения 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в 2019-20 учебном году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2577A38-0939-47F0-B820-ABB6799C5F83}"/>
              </a:ext>
            </a:extLst>
          </p:cNvPr>
          <p:cNvSpPr/>
          <p:nvPr/>
        </p:nvSpPr>
        <p:spPr>
          <a:xfrm>
            <a:off x="838200" y="5090259"/>
            <a:ext cx="108332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Дистанционное обучение </a:t>
            </a:r>
            <a:r>
              <a:rPr lang="ru-RU" alt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—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 это самостоятельная форма получения знаний, которая сочетает в себе различные элементы онлайн- и оффлайн-активности.</a:t>
            </a:r>
          </a:p>
          <a:p>
            <a:pPr algn="just"/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Arial Narrow" panose="020B0606020202030204" pitchFamily="34" charset="0"/>
            </a:endParaRPr>
          </a:p>
          <a:p>
            <a:pPr algn="just"/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Онлайн обучение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 Narrow" panose="020B0606020202030204" pitchFamily="34" charset="0"/>
              </a:rPr>
              <a:t>— это метод получения знаний и навыков с помощью Интернета в режиме реального времени.</a:t>
            </a:r>
          </a:p>
        </p:txBody>
      </p:sp>
    </p:spTree>
    <p:extLst>
      <p:ext uri="{BB962C8B-B14F-4D97-AF65-F5344CB8AC3E}">
        <p14:creationId xmlns:p14="http://schemas.microsoft.com/office/powerpoint/2010/main" val="856529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342899" y="1124465"/>
            <a:ext cx="11515725" cy="5666859"/>
          </a:xfrm>
        </p:spPr>
        <p:txBody>
          <a:bodyPr>
            <a:noAutofit/>
          </a:bodyPr>
          <a:lstStyle/>
          <a:p>
            <a:pPr marL="228589" lvl="1" indent="-228589" algn="just" defTabSz="711165">
              <a:lnSpc>
                <a:spcPct val="14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r>
              <a:rPr lang="ru-RU" sz="2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Школам предоставляется право самостоятельного принятия решения по выбору направления персонализированного обучения.</a:t>
            </a:r>
          </a:p>
          <a:p>
            <a:pPr marL="228589" lvl="1" indent="-228589" algn="just" defTabSz="711165">
              <a:lnSpc>
                <a:spcPct val="14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endParaRPr lang="ru-RU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</a:endParaRPr>
          </a:p>
          <a:p>
            <a:pPr marL="228589" lvl="1" indent="-228589" algn="just" defTabSz="711165">
              <a:lnSpc>
                <a:spcPct val="14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r>
              <a:rPr lang="ru-RU" sz="2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Школы, основываясь на представленных рекомендациях, самостоятельно разрабатывают и апробируют механизмы организации образовательного процесса, сочетая контактное обучение  с педагогом, онлайн и дистанционное обучение.</a:t>
            </a:r>
          </a:p>
          <a:p>
            <a:pPr marL="228589" lvl="1" indent="-228589" algn="just" defTabSz="711165">
              <a:lnSpc>
                <a:spcPct val="14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endParaRPr lang="ru-RU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</a:endParaRPr>
          </a:p>
          <a:p>
            <a:pPr marL="228589" lvl="1" indent="-228589" algn="just" defTabSz="711165">
              <a:lnSpc>
                <a:spcPct val="14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r>
              <a:rPr lang="ru-RU" sz="2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ЦОП разработал учебные программы и  ТУП для реализации «Три за два»,  право выбора  тем для контактного онлайн и дистанционного изучения, разработка необходимых материалов  предоставляется учителям предметникам.</a:t>
            </a:r>
          </a:p>
          <a:p>
            <a:pPr marL="228589" lvl="1" indent="-228589" algn="just" defTabSz="711165">
              <a:lnSpc>
                <a:spcPct val="14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endParaRPr lang="ru-RU" sz="10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</a:endParaRPr>
          </a:p>
          <a:p>
            <a:pPr marL="228589" lvl="1" indent="-228589" algn="just" defTabSz="711165">
              <a:lnSpc>
                <a:spcPct val="14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r>
              <a:rPr lang="ru-RU" sz="22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ЦИТ обеспечит платформу (возможно на СМК) для размещения материалов для дистанционного обучения учащихся.</a:t>
            </a:r>
            <a:r>
              <a:rPr lang="ru-RU" sz="20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31298"/>
            <a:ext cx="12192000" cy="71184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Arial Narrow" panose="020B0606020202030204" pitchFamily="34" charset="0"/>
              </a:rPr>
              <a:t>Предложения по внедрению персонализированного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2360799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534176" y="-1"/>
            <a:ext cx="10972800" cy="450171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Arial Narrow" panose="020B0606020202030204" pitchFamily="34" charset="0"/>
                <a:cs typeface="Arial"/>
                <a:sym typeface="Arial"/>
              </a:rPr>
              <a:t>Критерии отбора  учащихся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-105536" y="435126"/>
            <a:ext cx="6134116" cy="695800"/>
            <a:chOff x="-124760" y="-476568"/>
            <a:chExt cx="4146114" cy="62728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" y="-423296"/>
              <a:ext cx="4021353" cy="57401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10" name="Прямоугольник 9"/>
            <p:cNvSpPr/>
            <p:nvPr/>
          </p:nvSpPr>
          <p:spPr>
            <a:xfrm>
              <a:off x="-124760" y="-476568"/>
              <a:ext cx="4066924" cy="5939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73152" rIns="128016" bIns="73152" numCol="1" spcCol="1270" anchor="ctr" anchorCtr="0">
              <a:noAutofit/>
            </a:bodyPr>
            <a:lstStyle/>
            <a:p>
              <a:pPr algn="ctr" defTabSz="106674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000000"/>
                </a:buClr>
              </a:pPr>
              <a:endParaRPr lang="ru-RU" sz="1900" dirty="0">
                <a:solidFill>
                  <a:schemeClr val="tx1"/>
                </a:solidFill>
                <a:latin typeface="Arial Narrow" panose="020B0606020202030204" pitchFamily="34" charset="0"/>
              </a:endParaRPr>
            </a:p>
            <a:p>
              <a:pPr algn="ctr" defTabSz="1066747">
                <a:spcBef>
                  <a:spcPct val="0"/>
                </a:spcBef>
                <a:buClr>
                  <a:srgbClr val="000000"/>
                </a:buClr>
              </a:pPr>
              <a:r>
                <a:rPr lang="ru-RU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Освоение образовательной программы </a:t>
              </a:r>
            </a:p>
            <a:p>
              <a:pPr algn="ctr" defTabSz="1066747">
                <a:spcBef>
                  <a:spcPct val="0"/>
                </a:spcBef>
                <a:buClr>
                  <a:srgbClr val="000000"/>
                </a:buClr>
              </a:pPr>
              <a:r>
                <a:rPr lang="ru-RU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8, 9, 10 класса за 2 года</a:t>
              </a:r>
            </a:p>
            <a:p>
              <a:pPr algn="ctr" defTabSz="106674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000000"/>
                </a:buClr>
              </a:pPr>
              <a:endParaRPr lang="ru-RU" sz="1900" b="1" dirty="0">
                <a:solidFill>
                  <a:srgbClr val="53596D"/>
                </a:solidFill>
                <a:sym typeface="Arial"/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63451" y="1085572"/>
            <a:ext cx="5965129" cy="57053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1" tIns="85341" rIns="113786" bIns="128010" numCol="1" spcCol="1693" anchor="t" anchorCtr="0">
            <a:noAutofit/>
          </a:bodyPr>
          <a:lstStyle/>
          <a:p>
            <a:pPr marL="152392" lvl="1" algn="ctr" defTabSz="711165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rgbClr val="000000"/>
              </a:buClr>
            </a:pPr>
            <a:r>
              <a:rPr lang="ru-RU" sz="1450" b="1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Критерии отбора</a:t>
            </a:r>
          </a:p>
          <a:p>
            <a:pPr marL="228589" lvl="1" indent="-228589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r>
              <a:rPr lang="kk-KZ" sz="1400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Годовые оценки по завершении 7 класса на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«5» и «4», при этом количество  «4» должно быть не более трех;</a:t>
            </a:r>
            <a:endParaRPr lang="ru-RU" sz="1400" dirty="0">
              <a:solidFill>
                <a:srgbClr val="FF0000"/>
              </a:solidFill>
              <a:latin typeface="Arial Narrow" panose="020B0606020202030204" pitchFamily="34" charset="0"/>
              <a:sym typeface="Arial"/>
            </a:endParaRPr>
          </a:p>
          <a:p>
            <a:pPr marL="228589" lvl="1" indent="-228589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r>
              <a:rPr lang="kk-KZ" sz="1400" dirty="0">
                <a:solidFill>
                  <a:schemeClr val="tx1"/>
                </a:solidFill>
                <a:latin typeface="Arial Narrow" panose="020B0606020202030204" pitchFamily="34" charset="0"/>
              </a:rPr>
              <a:t>Р</a:t>
            </a:r>
            <a:r>
              <a:rPr lang="ru-RU" sz="1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езультаты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конкурсного отбора кандидатов для обучения в 7 классах Назарбаев Интеллектуальных школ (далее - КО) по разделу «Количественные характеристики» должны составлять не менее 50%;</a:t>
            </a:r>
          </a:p>
          <a:p>
            <a:pPr marL="228589" lvl="1" indent="-228589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Результаты последнего мониторинга учебных достижений учащихся по математике и языковым предметам должны быть представлены базовым, хорошим и высоким уровнями учебных достижений в разрезе разделов учебной программы и навыков речевой деятельности</a:t>
            </a:r>
            <a:r>
              <a:rPr lang="en-GB" sz="1400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.</a:t>
            </a: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  <a:sym typeface="Arial"/>
            </a:endParaRPr>
          </a:p>
          <a:p>
            <a:pPr marL="0" lvl="1" algn="ctr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kk-KZ" sz="1400" b="1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Процедура отбора</a:t>
            </a:r>
            <a:endParaRPr lang="ru-RU" sz="1400" b="1" dirty="0">
              <a:solidFill>
                <a:schemeClr val="tx1"/>
              </a:solidFill>
              <a:latin typeface="Arial Narrow" panose="020B0606020202030204" pitchFamily="34" charset="0"/>
              <a:sym typeface="Arial"/>
            </a:endParaRPr>
          </a:p>
          <a:p>
            <a:pPr marL="228589" lvl="1" indent="-228589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 </a:t>
            </a:r>
            <a:r>
              <a:rPr lang="ru-RU" sz="1350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Желание учащегося и заявление родителей;</a:t>
            </a:r>
          </a:p>
          <a:p>
            <a:pPr marL="228589" lvl="1" indent="-228589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r>
              <a:rPr lang="ru-RU" sz="1350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Проведение беседы с учащимися и родителями;</a:t>
            </a:r>
            <a:endParaRPr lang="en-GB" sz="1350" dirty="0">
              <a:solidFill>
                <a:schemeClr val="tx1"/>
              </a:solidFill>
              <a:latin typeface="Arial Narrow" panose="020B0606020202030204" pitchFamily="34" charset="0"/>
              <a:sym typeface="Arial"/>
            </a:endParaRPr>
          </a:p>
          <a:p>
            <a:pPr marL="228589" lvl="1" indent="-228589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r>
              <a:rPr lang="ru-RU" sz="1350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Рекомендации учителей профильных, языковых предметов, куратора и психолога;</a:t>
            </a:r>
            <a:endParaRPr lang="ru-RU" sz="1350" b="1" dirty="0">
              <a:solidFill>
                <a:schemeClr val="tx1"/>
              </a:solidFill>
              <a:latin typeface="Arial Narrow" panose="020B0606020202030204" pitchFamily="34" charset="0"/>
              <a:sym typeface="Arial"/>
            </a:endParaRPr>
          </a:p>
          <a:p>
            <a:pPr marL="228589" lvl="1" indent="-228589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  <a:defRPr/>
            </a:pPr>
            <a:r>
              <a:rPr lang="ru-RU" sz="1350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Заседание </a:t>
            </a:r>
            <a:r>
              <a:rPr lang="ru-RU" sz="1350" dirty="0" err="1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психолого</a:t>
            </a:r>
            <a:r>
              <a:rPr lang="ru-RU" sz="1350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 - </a:t>
            </a:r>
            <a:r>
              <a:rPr lang="ru-RU" sz="1350" dirty="0" err="1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медико</a:t>
            </a:r>
            <a:r>
              <a:rPr lang="ru-RU" sz="1350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 - педагогического консилиума (учителя-предметники, кураторы, психолог, </a:t>
            </a:r>
            <a:r>
              <a:rPr lang="ru-RU" sz="1350" dirty="0" err="1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мед.работник</a:t>
            </a:r>
            <a:r>
              <a:rPr lang="ru-RU" sz="1350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, </a:t>
            </a:r>
            <a:r>
              <a:rPr lang="ru-RU" sz="1350" dirty="0" err="1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зам.дир</a:t>
            </a:r>
            <a:r>
              <a:rPr lang="ru-RU" sz="1350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., директор): анализ математической и читательской грамотности по КО, портфолио, индивидуальных достижений в учебе, спорте, научных соревнованиях, олимпиадах, особенностей развития, физического здоровья учащихся и  т.д.;</a:t>
            </a:r>
          </a:p>
          <a:p>
            <a:pPr marL="228589" lvl="1" indent="-228589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  <a:defRPr/>
            </a:pPr>
            <a:r>
              <a:rPr lang="ru-RU" sz="1350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Протокол с рекомендациями ПМПК;</a:t>
            </a:r>
          </a:p>
          <a:p>
            <a:pPr marL="228589" lvl="1" indent="-228589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  <a:defRPr/>
            </a:pPr>
            <a:r>
              <a:rPr lang="ru-RU" sz="1350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Решение педагогического совета.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6215248" y="489525"/>
            <a:ext cx="5940740" cy="646331"/>
            <a:chOff x="9564" y="-335293"/>
            <a:chExt cx="5289554" cy="666947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9564" y="-335293"/>
              <a:ext cx="5289554" cy="666947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16" name="Прямоугольник 15"/>
            <p:cNvSpPr/>
            <p:nvPr/>
          </p:nvSpPr>
          <p:spPr>
            <a:xfrm>
              <a:off x="9564" y="-335293"/>
              <a:ext cx="5289554" cy="666947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128016" tIns="73152" rIns="128016" bIns="73152" numCol="1" spcCol="1270" anchor="ctr" anchorCtr="0">
              <a:noAutofit/>
            </a:bodyPr>
            <a:lstStyle/>
            <a:p>
              <a:pPr algn="ctr" defTabSz="106674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>
                  <a:srgbClr val="000000"/>
                </a:buClr>
              </a:pPr>
              <a:endParaRPr lang="ru-RU" sz="1900" b="1" dirty="0">
                <a:solidFill>
                  <a:srgbClr val="252831">
                    <a:lumMod val="75000"/>
                    <a:lumOff val="25000"/>
                  </a:srgbClr>
                </a:solidFill>
                <a:sym typeface="Arial"/>
              </a:endParaRP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6215248" y="1101838"/>
            <a:ext cx="5927028" cy="540544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5341" tIns="85341" rIns="113786" bIns="128010" numCol="1" spcCol="1693" anchor="t" anchorCtr="0">
            <a:noAutofit/>
          </a:bodyPr>
          <a:lstStyle/>
          <a:p>
            <a:pPr marL="152392" lvl="1" algn="ctr" defTabSz="711165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lr>
                <a:srgbClr val="000000"/>
              </a:buClr>
            </a:pPr>
            <a:r>
              <a:rPr lang="ru-RU" sz="1450" b="1" dirty="0">
                <a:solidFill>
                  <a:srgbClr val="252831">
                    <a:hueOff val="0"/>
                    <a:satOff val="0"/>
                    <a:lumOff val="0"/>
                    <a:alphaOff val="0"/>
                  </a:srgbClr>
                </a:solidFill>
                <a:latin typeface="Arial Narrow" panose="020B0606020202030204" pitchFamily="34" charset="0"/>
                <a:sym typeface="Arial"/>
              </a:rPr>
              <a:t>Критерии отбора</a:t>
            </a:r>
            <a:endParaRPr lang="ru-RU" sz="1450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sym typeface="Arial"/>
            </a:endParaRPr>
          </a:p>
          <a:p>
            <a:pPr marL="228589" lvl="1" indent="-228589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r>
              <a:rPr lang="kk-KZ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Оценки по выбранным учащимися предметам за последние две четверти должны быть 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«</a:t>
            </a:r>
            <a:r>
              <a:rPr lang="kk-KZ" sz="1400" dirty="0">
                <a:solidFill>
                  <a:schemeClr val="tx1"/>
                </a:solidFill>
                <a:latin typeface="Arial Narrow" panose="020B0606020202030204" pitchFamily="34" charset="0"/>
              </a:rPr>
              <a:t>5»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;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  <a:sym typeface="Arial"/>
            </a:endParaRPr>
          </a:p>
          <a:p>
            <a:pPr marL="228589" lvl="1" indent="-228589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r>
              <a:rPr lang="kk-KZ" sz="1400" dirty="0">
                <a:solidFill>
                  <a:schemeClr val="tx1"/>
                </a:solidFill>
                <a:latin typeface="Arial Narrow" panose="020B0606020202030204" pitchFamily="34" charset="0"/>
              </a:rPr>
              <a:t>Р</a:t>
            </a:r>
            <a:r>
              <a:rPr lang="ru-RU" sz="1400" dirty="0" err="1">
                <a:solidFill>
                  <a:schemeClr val="tx1"/>
                </a:solidFill>
                <a:latin typeface="Arial Narrow" panose="020B0606020202030204" pitchFamily="34" charset="0"/>
              </a:rPr>
              <a:t>езультаты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 конкурсного отбора кандидатов для обучения в 7 классах Назарбаев Интеллектуальных школ по разделу «Количественные характеристики» должны составлять не менее 50%;</a:t>
            </a:r>
          </a:p>
          <a:p>
            <a:pPr marL="228589" lvl="1" indent="-228589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Результаты последнего мониторинга учебных достижений учащихся по математике и языковым предметам должны быть представлены </a:t>
            </a:r>
            <a:r>
              <a:rPr lang="kk-KZ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базовым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, хорошим и высоким уровнями учебных достижений в разрезе разделов учебной программы и навыков речевой деятельности, </a:t>
            </a:r>
            <a:r>
              <a:rPr lang="kk-KZ" sz="1400" dirty="0">
                <a:solidFill>
                  <a:schemeClr val="tx1"/>
                </a:solidFill>
                <a:latin typeface="Arial Narrow" panose="020B0606020202030204" pitchFamily="34" charset="0"/>
              </a:rPr>
              <a:t>в случае выбора учащимися данных предметов</a:t>
            </a:r>
            <a:r>
              <a:rPr lang="ru-RU" sz="1400" dirty="0">
                <a:solidFill>
                  <a:schemeClr val="tx1"/>
                </a:solidFill>
                <a:latin typeface="Arial Narrow" panose="020B0606020202030204" pitchFamily="34" charset="0"/>
              </a:rPr>
              <a:t>.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  <a:sym typeface="Arial"/>
            </a:endParaRPr>
          </a:p>
          <a:p>
            <a:pPr marL="0" lvl="1" algn="ctr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</a:pPr>
            <a:r>
              <a:rPr lang="kk-KZ" sz="1400" b="1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Процедура отбора</a:t>
            </a:r>
            <a:endParaRPr lang="ru-RU" sz="1400" dirty="0">
              <a:solidFill>
                <a:schemeClr val="tx1"/>
              </a:solidFill>
              <a:latin typeface="Arial Narrow" panose="020B0606020202030204" pitchFamily="34" charset="0"/>
              <a:sym typeface="Arial"/>
            </a:endParaRPr>
          </a:p>
          <a:p>
            <a:pPr marL="228589" lvl="1" indent="-228589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r>
              <a:rPr lang="ru-RU" sz="1300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Желание учащегося и заявление родителей;</a:t>
            </a:r>
          </a:p>
          <a:p>
            <a:pPr marL="228589" lvl="1" indent="-228589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r>
              <a:rPr lang="ru-RU" sz="1300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Проведение беседы с учащимися и родителями;</a:t>
            </a:r>
            <a:endParaRPr lang="en-GB" sz="1300" dirty="0">
              <a:solidFill>
                <a:schemeClr val="tx1"/>
              </a:solidFill>
              <a:latin typeface="Arial Narrow" panose="020B0606020202030204" pitchFamily="34" charset="0"/>
              <a:sym typeface="Arial"/>
            </a:endParaRPr>
          </a:p>
          <a:p>
            <a:pPr marL="228589" lvl="1" indent="-228589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r>
              <a:rPr lang="ru-RU" sz="1300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Рекомендации учителей относительно предметов выбранных учащимися, куратора и психолога;</a:t>
            </a:r>
          </a:p>
          <a:p>
            <a:pPr marL="228589" lvl="1" indent="-228589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r>
              <a:rPr lang="ru-RU" sz="1300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Заседание ПМПК: анализ математической и читательской грамотности по КО, портфолио, индивидуальных достижений в учебе, спорте, научных соревнованиях, олимпиадах, особенностей развития, физического здоровья учащихся и  т.д.; </a:t>
            </a:r>
          </a:p>
          <a:p>
            <a:pPr marL="228589" lvl="1" indent="-228589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  <a:defRPr/>
            </a:pPr>
            <a:r>
              <a:rPr lang="ru-RU" sz="1300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Протокол с рекомендациями ПМПК;</a:t>
            </a:r>
          </a:p>
          <a:p>
            <a:pPr marL="228589" lvl="1" indent="-228589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  <a:buFont typeface="Wingdings" charset="2"/>
              <a:buChar char="u"/>
            </a:pPr>
            <a:r>
              <a:rPr lang="ru-RU" sz="1300" dirty="0">
                <a:solidFill>
                  <a:schemeClr val="tx1"/>
                </a:solidFill>
                <a:latin typeface="Arial Narrow" panose="020B0606020202030204" pitchFamily="34" charset="0"/>
                <a:sym typeface="Arial"/>
              </a:rPr>
              <a:t>Решение педагогического совета.</a:t>
            </a:r>
          </a:p>
          <a:p>
            <a:pPr marL="0" lvl="1" algn="just" defTabSz="711165">
              <a:lnSpc>
                <a:spcPct val="120000"/>
              </a:lnSpc>
              <a:spcBef>
                <a:spcPct val="0"/>
              </a:spcBef>
              <a:spcAft>
                <a:spcPct val="15000"/>
              </a:spcAft>
              <a:buClr>
                <a:srgbClr val="728CD8"/>
              </a:buClr>
            </a:pPr>
            <a:endParaRPr lang="ru-RU" sz="15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 Narrow" panose="020B0606020202030204" pitchFamily="34" charset="0"/>
              <a:sym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53663" y="482015"/>
            <a:ext cx="5843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 Narrow" panose="020B0606020202030204" pitchFamily="34" charset="0"/>
              </a:rPr>
              <a:t>Изучение отдельных предметов по индивидуальному </a:t>
            </a:r>
          </a:p>
          <a:p>
            <a:pPr algn="ctr"/>
            <a:r>
              <a:rPr lang="ru-RU" dirty="0">
                <a:latin typeface="Arial Narrow" panose="020B0606020202030204" pitchFamily="34" charset="0"/>
              </a:rPr>
              <a:t>образовательному маршруту (не более 2 предметов)</a:t>
            </a:r>
          </a:p>
        </p:txBody>
      </p:sp>
    </p:spTree>
    <p:extLst>
      <p:ext uri="{BB962C8B-B14F-4D97-AF65-F5344CB8AC3E}">
        <p14:creationId xmlns:p14="http://schemas.microsoft.com/office/powerpoint/2010/main" val="1481860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B395218-8323-4B98-8D91-DDB915590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528330"/>
              </p:ext>
            </p:extLst>
          </p:nvPr>
        </p:nvGraphicFramePr>
        <p:xfrm>
          <a:off x="205946" y="601361"/>
          <a:ext cx="11766979" cy="60678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66979">
                  <a:extLst>
                    <a:ext uri="{9D8B030D-6E8A-4147-A177-3AD203B41FA5}">
                      <a16:colId xmlns:a16="http://schemas.microsoft.com/office/drawing/2014/main" val="1292792558"/>
                    </a:ext>
                  </a:extLst>
                </a:gridCol>
              </a:tblGrid>
              <a:tr h="194609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Учащийся с 28 октября (2 четверть) по 25 мая обучается 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по программе «Три</a:t>
                      </a:r>
                      <a:r>
                        <a:rPr lang="ru-RU" sz="1500" b="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за два»; 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Отдельное/индивидуальное расписание для группы/класса учебных занятий;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Отдельный график сдачи СОР и СОЧ;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Обязательное посещение  лабораторных и практических занятий;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Индивидуальное/самостоятельное/парное/групповое обучение в классе,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лаборатории, «тихих» зонах школы (холлы, кабинеты, оранжерея, библиотека с доступом к компьютеру, интернету, принтеру);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5. Самостоятельное/дистанционное обучение;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6. Сдача СО по завершению второго года обучения;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067823"/>
                  </a:ext>
                </a:extLst>
              </a:tr>
              <a:tr h="33979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Возможность изменения</a:t>
                      </a:r>
                      <a:r>
                        <a:rPr lang="ru-RU" sz="1600" b="1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программы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обучения в течение учебного года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225167"/>
                  </a:ext>
                </a:extLst>
              </a:tr>
              <a:tr h="194609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Учащийся может перейти с  программы «Три за два» </a:t>
                      </a:r>
                      <a:r>
                        <a:rPr lang="ru-RU" sz="15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на </a:t>
                      </a:r>
                      <a:r>
                        <a:rPr lang="ru-RU" sz="15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основную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образовательную программу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или изучение отдельных предметов по индивидуальному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образовательному маршруту. </a:t>
                      </a: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Перевод осуществляется по: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желанию учащегося/родителей;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рекомендациям ПМПК;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 решению педагогического совета на основе результатов</a:t>
                      </a:r>
                      <a:r>
                        <a:rPr lang="ru-RU" sz="1500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обучения и </a:t>
                      </a: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1500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состояния здоровья; </a:t>
                      </a: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Учащийся продолжает обучение в своем классе, откуда был переведен на программу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«Три за два»</a:t>
                      </a: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600357"/>
                  </a:ext>
                </a:extLst>
              </a:tr>
              <a:tr h="18359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2. Учащийся, обучающийся по </a:t>
                      </a:r>
                      <a:r>
                        <a:rPr lang="ru-RU" sz="15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основной образовательной программе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не может перейти на программу «Три за два»</a:t>
                      </a:r>
                      <a:r>
                        <a:rPr lang="ru-RU" sz="1500" b="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/>
                      <a:endParaRPr lang="ru-RU" sz="1500" b="1" i="1" dirty="0">
                        <a:latin typeface="Arial Narrow" panose="020B0606020202030204" pitchFamily="34" charset="0"/>
                      </a:endParaRPr>
                    </a:p>
                    <a:p>
                      <a:pPr algn="just"/>
                      <a:r>
                        <a:rPr lang="ru-RU" sz="1500" b="0" i="1" dirty="0">
                          <a:latin typeface="Arial Narrow" panose="020B0606020202030204" pitchFamily="34" charset="0"/>
                        </a:rPr>
                        <a:t>Причина: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500" i="1" dirty="0">
                          <a:latin typeface="Arial Narrow" panose="020B0606020202030204" pitchFamily="34" charset="0"/>
                        </a:rPr>
                        <a:t>Учащийся не сможет освоить в очень сжатые сроки программу ускоренного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500" i="1" dirty="0">
                          <a:latin typeface="Arial Narrow" panose="020B0606020202030204" pitchFamily="34" charset="0"/>
                        </a:rPr>
                        <a:t>обучения, так как программа 8, 9, 10 классов рассчитана на полное 2-х годичное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1500" i="1" dirty="0">
                          <a:latin typeface="Arial Narrow" panose="020B0606020202030204" pitchFamily="34" charset="0"/>
                        </a:rPr>
                        <a:t>обучение.</a:t>
                      </a:r>
                      <a:endParaRPr lang="ru-RU" sz="15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517151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962" y="-34229"/>
            <a:ext cx="10515600" cy="544976"/>
          </a:xfrm>
        </p:spPr>
        <p:txBody>
          <a:bodyPr>
            <a:normAutofit fontScale="90000"/>
          </a:bodyPr>
          <a:lstStyle/>
          <a:p>
            <a:pPr algn="ctr" defTabSz="1066747">
              <a:spcAft>
                <a:spcPct val="35000"/>
              </a:spcAft>
            </a:pPr>
            <a:br>
              <a:rPr lang="ru-RU" sz="2700" dirty="0">
                <a:latin typeface="Arial Narrow" panose="020B0606020202030204" pitchFamily="34" charset="0"/>
              </a:rPr>
            </a:br>
            <a:br>
              <a:rPr lang="ru-RU" sz="2700" dirty="0">
                <a:latin typeface="Arial Narrow" panose="020B0606020202030204" pitchFamily="34" charset="0"/>
              </a:rPr>
            </a:br>
            <a:r>
              <a:rPr lang="ru-RU" sz="3100" b="1" kern="0" dirty="0">
                <a:solidFill>
                  <a:srgbClr val="0070C0"/>
                </a:solidFill>
                <a:latin typeface="Arial Narrow" panose="020B0606020202030204" pitchFamily="34" charset="0"/>
                <a:cs typeface="Arial"/>
              </a:rPr>
              <a:t>Освоение образовательной программы 8, 9, 10 классов за 2 года</a:t>
            </a:r>
            <a:br>
              <a:rPr lang="ru-RU" dirty="0">
                <a:latin typeface="Arial Narrow" panose="020B0606020202030204" pitchFamily="34" charset="0"/>
              </a:rPr>
            </a:b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0558875-2B61-43F1-9BB3-99E9BFFF5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7807" y="4926050"/>
            <a:ext cx="5208166" cy="122860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0C4C333-D809-41EE-8709-8DABDD940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7807" y="609750"/>
            <a:ext cx="5208166" cy="91857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02CA6C6-C65A-4248-8CFA-786A8E301E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0859" y="3003267"/>
            <a:ext cx="5293837" cy="133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094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B395218-8323-4B98-8D91-DDB915590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426429"/>
              </p:ext>
            </p:extLst>
          </p:nvPr>
        </p:nvGraphicFramePr>
        <p:xfrm>
          <a:off x="266700" y="944853"/>
          <a:ext cx="11715750" cy="5882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15750">
                  <a:extLst>
                    <a:ext uri="{9D8B030D-6E8A-4147-A177-3AD203B41FA5}">
                      <a16:colId xmlns:a16="http://schemas.microsoft.com/office/drawing/2014/main" val="1292792558"/>
                    </a:ext>
                  </a:extLst>
                </a:gridCol>
              </a:tblGrid>
              <a:tr h="4121492"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indent="0" algn="l">
                        <a:buFont typeface="+mj-lt"/>
                        <a:buNone/>
                      </a:pP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indent="0" algn="l">
                        <a:buFont typeface="+mj-lt"/>
                        <a:buNone/>
                      </a:pP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indent="0" algn="l">
                        <a:buFont typeface="+mj-lt"/>
                        <a:buNone/>
                      </a:pP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indent="0" algn="l">
                        <a:buFont typeface="+mj-lt"/>
                        <a:buNone/>
                      </a:pP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indent="0" algn="l">
                        <a:buFont typeface="+mj-lt"/>
                        <a:buNone/>
                      </a:pP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indent="0" algn="l">
                        <a:buFont typeface="+mj-lt"/>
                        <a:buNone/>
                      </a:pP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indent="0" algn="l">
                        <a:buFont typeface="+mj-lt"/>
                        <a:buNone/>
                      </a:pP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indent="0" algn="l">
                        <a:buFont typeface="+mj-lt"/>
                        <a:buNone/>
                      </a:pP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dirty="0">
                          <a:latin typeface="Arial Narrow" panose="020B0606020202030204" pitchFamily="34" charset="0"/>
                        </a:rPr>
                        <a:t>Гибкий график посещения занятий;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dirty="0">
                          <a:latin typeface="Arial Narrow" panose="020B0606020202030204" pitchFamily="34" charset="0"/>
                        </a:rPr>
                        <a:t>Классно-урочное,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онлайн и дистанционное обучение</a:t>
                      </a:r>
                      <a:r>
                        <a:rPr lang="ru-RU" sz="1600" dirty="0">
                          <a:latin typeface="Arial Narrow" panose="020B0606020202030204" pitchFamily="34" charset="0"/>
                        </a:rPr>
                        <a:t>;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dirty="0">
                          <a:latin typeface="Arial Narrow" panose="020B0606020202030204" pitchFamily="34" charset="0"/>
                        </a:rPr>
                        <a:t>Обязательное посещение лабораторных и практических занятий;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Самостоятельное обучение в «тихих» зонах школы (холлы, учебные кабинеты, оранжерея, библиотека с доступом к компьютеру, интернету, принтеру);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Сдача СОР, СОЧ, СО одновременно со своим классом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/ Сдача СОР, СОЧ по отдельному графику; СО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со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своим классом;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dirty="0">
                          <a:latin typeface="Arial Narrow" panose="020B0606020202030204" pitchFamily="34" charset="0"/>
                        </a:rPr>
                        <a:t>Занятость учащегося в «свободное</a:t>
                      </a:r>
                      <a:r>
                        <a:rPr lang="ru-RU" sz="1600" baseline="0" dirty="0">
                          <a:latin typeface="Arial Narrow" panose="020B0606020202030204" pitchFamily="34" charset="0"/>
                        </a:rPr>
                        <a:t> время</a:t>
                      </a:r>
                      <a:r>
                        <a:rPr lang="ru-RU" sz="1600" dirty="0">
                          <a:latin typeface="Arial Narrow" panose="020B0606020202030204" pitchFamily="34" charset="0"/>
                        </a:rPr>
                        <a:t>»: подготовка к олимпиаде и научным конкурсам, посещение дополнительных курсов/занятий по интересам, «подтягивание» знаний по определенным предметам и т.п.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067823"/>
                  </a:ext>
                </a:extLst>
              </a:tr>
              <a:tr h="326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Возможность изменения формы обучения в течение учебного года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225167"/>
                  </a:ext>
                </a:extLst>
              </a:tr>
              <a:tr h="127499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Учащийся может перейти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с индивидуального  обучения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на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основную образовательную программу и наоборот.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Перевод осуществляется по: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желанию учащегося/родителей;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рекомендациям ПМПК;</a:t>
                      </a:r>
                    </a:p>
                    <a:p>
                      <a:pPr marL="285750" indent="-285750" algn="l" defTabSz="9144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по решению педагогического совета на основе результатов</a:t>
                      </a:r>
                      <a:r>
                        <a:rPr lang="ru-RU" sz="1600" kern="1200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обучения и состояния здоровья.</a:t>
                      </a:r>
                      <a:endParaRPr lang="ru-RU" sz="1600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60035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A0D8781-7271-4FCB-BE03-F3966569C5F3}"/>
              </a:ext>
            </a:extLst>
          </p:cNvPr>
          <p:cNvSpPr txBox="1"/>
          <p:nvPr/>
        </p:nvSpPr>
        <p:spPr>
          <a:xfrm>
            <a:off x="6112681" y="905360"/>
            <a:ext cx="5658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Вариант 2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0B4F3A0-A9A6-46B1-A9B3-57DEAB8B2E44}"/>
              </a:ext>
            </a:extLst>
          </p:cNvPr>
          <p:cNvSpPr txBox="1"/>
          <p:nvPr/>
        </p:nvSpPr>
        <p:spPr>
          <a:xfrm>
            <a:off x="420740" y="882452"/>
            <a:ext cx="536355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Вариант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563EA7-600D-43D3-9629-0114B8A15D62}"/>
              </a:ext>
            </a:extLst>
          </p:cNvPr>
          <p:cNvSpPr txBox="1"/>
          <p:nvPr/>
        </p:nvSpPr>
        <p:spPr>
          <a:xfrm>
            <a:off x="460912" y="1156503"/>
            <a:ext cx="5363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Учащийся завершает учебные четверти вместе со своим классом </a:t>
            </a:r>
            <a:endParaRPr lang="ru-RU" sz="1400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4AD11DB-E677-4212-B53B-5613C5EF39B6}"/>
              </a:ext>
            </a:extLst>
          </p:cNvPr>
          <p:cNvSpPr txBox="1"/>
          <p:nvPr/>
        </p:nvSpPr>
        <p:spPr>
          <a:xfrm>
            <a:off x="6112681" y="1205658"/>
            <a:ext cx="57389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Учащийся завершает учебные четверти раньше срока (своего класса)</a:t>
            </a:r>
            <a:endParaRPr lang="ru-RU" sz="140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A30023D-200E-412C-AB83-E0D62B4A20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6" y="1547868"/>
            <a:ext cx="5469966" cy="166608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BBA8B42-3D50-4AE6-B3A4-3525606825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4341" y="1583509"/>
            <a:ext cx="5738923" cy="1776333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AC388E1-7770-4832-8D74-F499B0E8703E}"/>
              </a:ext>
            </a:extLst>
          </p:cNvPr>
          <p:cNvSpPr/>
          <p:nvPr/>
        </p:nvSpPr>
        <p:spPr>
          <a:xfrm>
            <a:off x="266700" y="-7928"/>
            <a:ext cx="117157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kern="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Arial"/>
                <a:sym typeface="Poppins"/>
              </a:rPr>
              <a:t>Изучение отдельных предметов по индивидуальному образовательному маршруту для учащихся 8-12 классов </a:t>
            </a:r>
            <a:r>
              <a:rPr lang="ru-RU" b="1" kern="0" dirty="0">
                <a:solidFill>
                  <a:srgbClr val="0070C0"/>
                </a:solidFill>
                <a:latin typeface="Arial Narrow" panose="020B0606020202030204" pitchFamily="34" charset="0"/>
                <a:cs typeface="Arial"/>
                <a:sym typeface="Poppins"/>
              </a:rPr>
              <a:t>(не более 2 предметов)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449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C00B03-3CE3-4693-A384-E09E87578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8126"/>
            <a:ext cx="12192000" cy="540886"/>
          </a:xfrm>
        </p:spPr>
        <p:txBody>
          <a:bodyPr>
            <a:normAutofit/>
          </a:bodyPr>
          <a:lstStyle/>
          <a:p>
            <a:pPr algn="ctr"/>
            <a:r>
              <a:rPr lang="kk-KZ" sz="2800" b="1" kern="0" dirty="0">
                <a:solidFill>
                  <a:srgbClr val="0070C0"/>
                </a:solidFill>
                <a:latin typeface="Arial Narrow" panose="020B0606020202030204" pitchFamily="34" charset="0"/>
                <a:cs typeface="Arial"/>
              </a:rPr>
              <a:t>Формы организации персонализированного обучения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CFC374-8CC6-4564-A0D3-78E99F4E4F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300" y="1037364"/>
            <a:ext cx="11480800" cy="5604736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0070C0"/>
              </a:buClr>
              <a:buFont typeface="Wingdings" pitchFamily="2" charset="2"/>
              <a:buChar char="Ø"/>
            </a:pPr>
            <a:r>
              <a:rPr lang="kk-KZ" sz="2000" b="1" dirty="0">
                <a:latin typeface="Arial Narrow" pitchFamily="34" charset="0"/>
              </a:rPr>
              <a:t>Смена рабочих зон. </a:t>
            </a:r>
            <a:r>
              <a:rPr lang="kk-KZ" sz="2000" dirty="0">
                <a:latin typeface="Arial Narrow" pitchFamily="34" charset="0"/>
              </a:rPr>
              <a:t>О</a:t>
            </a:r>
            <a:r>
              <a:rPr lang="ru-RU" sz="2000" dirty="0">
                <a:latin typeface="Arial Narrow" pitchFamily="34" charset="0"/>
              </a:rPr>
              <a:t>дна из зон — «тихая» зона для самостоятельной, онлайн работы и обучения. Другие зоны — на усмотрение учителя, например, зона групповой работы, зона работы с учителем и т.д. Учащиеся делятся на группы и по кругу переходят из зоны в зону через определенные промежутки времени.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Ø"/>
            </a:pPr>
            <a:r>
              <a:rPr lang="kk-KZ" sz="2000" b="1" dirty="0">
                <a:latin typeface="Arial Narrow" pitchFamily="34" charset="0"/>
              </a:rPr>
              <a:t>Смена классов (лабораторий). </a:t>
            </a:r>
            <a:r>
              <a:rPr lang="kk-KZ" sz="2000" dirty="0">
                <a:latin typeface="Arial Narrow" pitchFamily="34" charset="0"/>
              </a:rPr>
              <a:t>Е</a:t>
            </a:r>
            <a:r>
              <a:rPr lang="ru-RU" sz="2000" dirty="0" err="1">
                <a:latin typeface="Arial Narrow" pitchFamily="34" charset="0"/>
              </a:rPr>
              <a:t>сли</a:t>
            </a:r>
            <a:r>
              <a:rPr lang="ru-RU" sz="2000" dirty="0">
                <a:latin typeface="Arial Narrow" pitchFamily="34" charset="0"/>
              </a:rPr>
              <a:t> в школе нет возможности организовать онлайн-зоны в классах (например, не хватает техники), то роль этой зоны играет компьютерный класс. 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Ø"/>
            </a:pPr>
            <a:r>
              <a:rPr lang="kk-KZ" sz="2000" b="1" dirty="0">
                <a:latin typeface="Arial Narrow" pitchFamily="34" charset="0"/>
              </a:rPr>
              <a:t>Индивидуальный план. </a:t>
            </a:r>
            <a:r>
              <a:rPr lang="ru-RU" sz="2000" dirty="0">
                <a:latin typeface="Arial Narrow" pitchFamily="34" charset="0"/>
              </a:rPr>
              <a:t>Может быть реализована как на уровне школы, так и на уровне класса. Каждый ученик получает индивидуальный план, разработанный учителем или компьютерной программой. Онлайн-обучение активно используется для теоретической подготовки, работы с различными тренажерами и т.д.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Ø"/>
            </a:pPr>
            <a:r>
              <a:rPr lang="kk-KZ" sz="2000" b="1" dirty="0">
                <a:latin typeface="Arial Narrow" pitchFamily="34" charset="0"/>
              </a:rPr>
              <a:t>Перевернутый класс. </a:t>
            </a:r>
            <a:r>
              <a:rPr lang="ru-RU" sz="2000" dirty="0">
                <a:latin typeface="Arial Narrow" pitchFamily="34" charset="0"/>
              </a:rPr>
              <a:t>Дома учащиеся работают в онлайн режиме для отработки теоретического материала: смотрят видео лекции, читают статьи и т.п., а в классе проводятся групповые занятия, практические работы, решение сложных задач, вопросов и т.п.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Ø"/>
            </a:pPr>
            <a:r>
              <a:rPr lang="kk-KZ" sz="2000" b="1" dirty="0">
                <a:latin typeface="Arial Narrow" pitchFamily="34" charset="0"/>
              </a:rPr>
              <a:t>Гибкий план. </a:t>
            </a:r>
            <a:r>
              <a:rPr lang="ru-RU" sz="2000" dirty="0">
                <a:latin typeface="Arial Narrow" pitchFamily="34" charset="0"/>
              </a:rPr>
              <a:t>Данная модель смешанного обучения максимально учитывает потребности ученика. Здесь основой является онлайн-обучение, а учителя оказывают ученику необходимую поддержку. В данном случае степень контроля прохождения курса учеником очень высока, он сам решает (или следует рекомендациям учителей), какие занятия и когда ему посещать.</a:t>
            </a:r>
          </a:p>
          <a:p>
            <a:pPr algn="just">
              <a:buClr>
                <a:srgbClr val="0070C0"/>
              </a:buClr>
              <a:buFont typeface="Wingdings" pitchFamily="2" charset="2"/>
              <a:buChar char="Ø"/>
            </a:pPr>
            <a:r>
              <a:rPr lang="kk-KZ" sz="2000" b="1" dirty="0">
                <a:latin typeface="Arial Narrow" pitchFamily="34" charset="0"/>
              </a:rPr>
              <a:t>Виртуальная модель. </a:t>
            </a:r>
            <a:r>
              <a:rPr lang="ru-RU" sz="2000" dirty="0">
                <a:latin typeface="Arial Narrow" pitchFamily="34" charset="0"/>
              </a:rPr>
              <a:t>В данной модели посещение школы не является обязательным. Ученик учится на онлайн-курсах, общается виртуально с учителем по мере необходимости, может брать занятия у других учителей, при необходимости может прийти в школу на какие-либо занятия.</a:t>
            </a:r>
            <a:endParaRPr lang="kk-KZ" sz="2000" dirty="0"/>
          </a:p>
          <a:p>
            <a:pPr marL="342900" indent="-342900">
              <a:buFont typeface="+mj-lt"/>
              <a:buAutoNum type="arabicPeriod"/>
            </a:pPr>
            <a:endParaRPr lang="kk-KZ" sz="1800" dirty="0"/>
          </a:p>
          <a:p>
            <a:pPr marL="342900" indent="-342900">
              <a:buFont typeface="+mj-lt"/>
              <a:buAutoNum type="arabicPeriod"/>
            </a:pPr>
            <a:endParaRPr lang="kk-KZ" sz="1800" dirty="0"/>
          </a:p>
          <a:p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431519221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Volsce template">
  <a:themeElements>
    <a:clrScheme name="Custom 347">
      <a:dk1>
        <a:srgbClr val="252831"/>
      </a:dk1>
      <a:lt1>
        <a:srgbClr val="FFFFFF"/>
      </a:lt1>
      <a:dk2>
        <a:srgbClr val="68728D"/>
      </a:dk2>
      <a:lt2>
        <a:srgbClr val="E9EDF3"/>
      </a:lt2>
      <a:accent1>
        <a:srgbClr val="7D89AC"/>
      </a:accent1>
      <a:accent2>
        <a:srgbClr val="728CD8"/>
      </a:accent2>
      <a:accent3>
        <a:srgbClr val="72D8D8"/>
      </a:accent3>
      <a:accent4>
        <a:srgbClr val="B1D872"/>
      </a:accent4>
      <a:accent5>
        <a:srgbClr val="F8D067"/>
      </a:accent5>
      <a:accent6>
        <a:srgbClr val="BDC3D3"/>
      </a:accent6>
      <a:hlink>
        <a:srgbClr val="7D89A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5720</TotalTime>
  <Words>1717</Words>
  <Application>Microsoft Office PowerPoint</Application>
  <PresentationFormat>Широкоэкранный</PresentationFormat>
  <Paragraphs>255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24" baseType="lpstr">
      <vt:lpstr>Arial</vt:lpstr>
      <vt:lpstr>Arial Narrow</vt:lpstr>
      <vt:lpstr>Calibri</vt:lpstr>
      <vt:lpstr>Calibri Light</vt:lpstr>
      <vt:lpstr>HelveticaNeueLT Std</vt:lpstr>
      <vt:lpstr>Montserrat Light</vt:lpstr>
      <vt:lpstr>Poppins</vt:lpstr>
      <vt:lpstr>Times New Roman</vt:lpstr>
      <vt:lpstr>Wingdings</vt:lpstr>
      <vt:lpstr>2_Тема Office</vt:lpstr>
      <vt:lpstr>Office Theme</vt:lpstr>
      <vt:lpstr>Volsce template</vt:lpstr>
      <vt:lpstr>Организация персонализированного обучения в Интеллектуальных школах в экспериментальном режиме  в 2019-20 учебном году</vt:lpstr>
      <vt:lpstr>Презентация PowerPoint</vt:lpstr>
      <vt:lpstr>Персонализированное образование</vt:lpstr>
      <vt:lpstr>Презентация PowerPoint</vt:lpstr>
      <vt:lpstr>Предложения по внедрению персонализированного обучения</vt:lpstr>
      <vt:lpstr>Критерии отбора  учащихся</vt:lpstr>
      <vt:lpstr>  Освоение образовательной программы 8, 9, 10 классов за 2 года </vt:lpstr>
      <vt:lpstr>Презентация PowerPoint</vt:lpstr>
      <vt:lpstr>Формы организации персонализированного обучения</vt:lpstr>
      <vt:lpstr>Перевод учащихся на основную образовательную программу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Ускоренное обучение</dc:title>
  <cp:lastModifiedBy>Битенбаева Мира Нурпаевна</cp:lastModifiedBy>
  <cp:revision>385</cp:revision>
  <cp:lastPrinted>2019-09-03T07:48:24Z</cp:lastPrinted>
  <dcterms:created xsi:type="dcterms:W3CDTF">2019-08-22T05:32:12Z</dcterms:created>
  <dcterms:modified xsi:type="dcterms:W3CDTF">2019-09-12T06:30:42Z</dcterms:modified>
</cp:coreProperties>
</file>