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9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8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6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1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54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2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00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3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6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8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FCA8-FC2D-429E-B106-0B4B4788D77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AD041-D0F5-424A-A61D-582CE5B55E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1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gif"/><Relationship Id="rId17" Type="http://schemas.openxmlformats.org/officeDocument/2006/relationships/image" Target="../media/image34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934" y="2453482"/>
            <a:ext cx="9144000" cy="884237"/>
          </a:xfrm>
        </p:spPr>
        <p:txBody>
          <a:bodyPr>
            <a:noAutofit/>
          </a:bodyPr>
          <a:lstStyle/>
          <a:p>
            <a:br>
              <a:rPr lang="ru-RU" sz="3200" dirty="0">
                <a:latin typeface="Arial Narrow" panose="020B0606020202030204" pitchFamily="34" charset="0"/>
              </a:rPr>
            </a:br>
            <a:br>
              <a:rPr lang="ru-RU" sz="3200" dirty="0">
                <a:latin typeface="Arial Narrow" panose="020B0606020202030204" pitchFamily="34" charset="0"/>
              </a:rPr>
            </a:br>
            <a:br>
              <a:rPr lang="ru-RU" sz="3200" dirty="0">
                <a:latin typeface="Arial Narrow" panose="020B0606020202030204" pitchFamily="34" charset="0"/>
              </a:rPr>
            </a:br>
            <a:br>
              <a:rPr lang="ru-RU" sz="3200" dirty="0">
                <a:latin typeface="Arial Narrow" panose="020B0606020202030204" pitchFamily="34" charset="0"/>
              </a:rPr>
            </a:br>
            <a:br>
              <a:rPr lang="ru-RU" sz="3200" dirty="0">
                <a:latin typeface="Arial Narrow" panose="020B0606020202030204" pitchFamily="34" charset="0"/>
              </a:rPr>
            </a:br>
            <a:r>
              <a:rPr lang="ru-RU" sz="3200" dirty="0">
                <a:latin typeface="Arial Narrow" panose="020B0606020202030204" pitchFamily="34" charset="0"/>
              </a:rPr>
              <a:t>Признание Сертификата 12 класса Назарбаев Интеллектуальных школ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015" y="5461001"/>
            <a:ext cx="6401355" cy="8230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25" y="199769"/>
            <a:ext cx="2371550" cy="1070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672" y="396850"/>
            <a:ext cx="1658256" cy="10303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015" y="6040091"/>
            <a:ext cx="6431837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04283" y="363499"/>
            <a:ext cx="7204544" cy="324635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l"/>
            <a:r>
              <a:rPr lang="ru-RU" sz="2400" b="1" dirty="0">
                <a:latin typeface="Arial Narrow" panose="020B0606020202030204" pitchFamily="34" charset="0"/>
              </a:rPr>
              <a:t>Признание </a:t>
            </a:r>
            <a:r>
              <a:rPr lang="en-US" sz="2400" b="1" dirty="0">
                <a:latin typeface="Arial Narrow" panose="020B0606020202030204" pitchFamily="34" charset="0"/>
              </a:rPr>
              <a:t>NIS-</a:t>
            </a:r>
            <a:r>
              <a:rPr lang="en-US" sz="2400" b="1" dirty="0" err="1">
                <a:latin typeface="Arial Narrow" panose="020B0606020202030204" pitchFamily="34" charset="0"/>
              </a:rPr>
              <a:t>Programme</a:t>
            </a:r>
            <a:r>
              <a:rPr lang="ru-RU" sz="2400" b="1" dirty="0">
                <a:latin typeface="Arial Narrow" panose="020B0606020202030204" pitchFamily="34" charset="0"/>
              </a:rPr>
              <a:t> и Сертификата за рубежом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346418C-DF97-447F-B584-C28FBF48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8909"/>
            <a:ext cx="2844800" cy="365125"/>
          </a:xfrm>
        </p:spPr>
        <p:txBody>
          <a:bodyPr/>
          <a:lstStyle/>
          <a:p>
            <a:fld id="{38D008CD-8A90-45D4-846A-2BD3F5707A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" name="UKNARIC logo" descr="UKNARIC logo"/>
          <p:cNvPicPr>
            <a:picLocks noChangeAspect="1"/>
          </p:cNvPicPr>
          <p:nvPr/>
        </p:nvPicPr>
        <p:blipFill>
          <a:blip r:embed="rId2"/>
          <a:srcRect b="39999"/>
          <a:stretch>
            <a:fillRect/>
          </a:stretch>
        </p:blipFill>
        <p:spPr>
          <a:xfrm>
            <a:off x="149269" y="1186342"/>
            <a:ext cx="1777779" cy="391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https://anabin.kmk.org/fileadmin/user_upload/kmk_zab_logo_2016.png" descr="https://anabin.kmk.org/fileadmin/user_upload/kmk_zab_logo_20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1" y="3139064"/>
            <a:ext cx="1536429" cy="54518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Прямоугольник 3"/>
          <p:cNvSpPr/>
          <p:nvPr/>
        </p:nvSpPr>
        <p:spPr>
          <a:xfrm>
            <a:off x="129161" y="1089511"/>
            <a:ext cx="11984838" cy="584775"/>
          </a:xfrm>
          <a:prstGeom prst="rect">
            <a:avLst/>
          </a:prstGeom>
          <a:ln>
            <a:solidFill>
              <a:schemeClr val="tx2"/>
            </a:solidFill>
            <a:prstDash val="lgDashDot"/>
          </a:ln>
        </p:spPr>
        <p:txBody>
          <a:bodyPr wrap="square">
            <a:spAutoFit/>
          </a:bodyPr>
          <a:lstStyle/>
          <a:p>
            <a:pPr marL="1704975"/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Национальный информационный центр признания свидетельств об образовании Великобритании </a:t>
            </a:r>
            <a:r>
              <a:rPr lang="ru-RU" sz="1600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UK NARIC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признал NIS-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Programme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и Сертификат 12 класса сопоставимым квалификации</a:t>
            </a:r>
            <a:r>
              <a:rPr lang="en-GB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GCE</a:t>
            </a:r>
            <a:r>
              <a:rPr lang="en-GB" sz="1600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</a:t>
            </a:r>
            <a:r>
              <a:rPr lang="ru-RU" sz="1600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</a:t>
            </a:r>
            <a:r>
              <a:rPr lang="en-GB" sz="1600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Level.</a:t>
            </a:r>
            <a:endParaRPr lang="en-US" sz="1600" b="1" dirty="0">
              <a:ln/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387" y="2773063"/>
            <a:ext cx="11944796" cy="1077218"/>
          </a:xfrm>
          <a:prstGeom prst="rect">
            <a:avLst/>
          </a:prstGeom>
          <a:ln>
            <a:solidFill>
              <a:schemeClr val="tx2"/>
            </a:solidFill>
            <a:prstDash val="lgDashDot"/>
          </a:ln>
        </p:spPr>
        <p:txBody>
          <a:bodyPr wrap="square">
            <a:spAutoFit/>
          </a:bodyPr>
          <a:lstStyle/>
          <a:p>
            <a:pPr marL="1704975"/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Совет при Центральном ведомстве по вопросам образования за рубежом Постоянной конференции министров образования и культуры федеральных земель Германии признал Сертификат 12 класса для приема выпускников Интеллектуальных школ в вузы ФРГ на 1 курс, минуя 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Foundation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Информация квалификации NIS-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Programme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включена в централизованную систему </a:t>
            </a:r>
            <a:r>
              <a:rPr lang="en-US" sz="1600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ANABIN</a:t>
            </a:r>
            <a:r>
              <a:rPr lang="en-US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n/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623" y="1973251"/>
            <a:ext cx="11975914" cy="584775"/>
          </a:xfrm>
          <a:prstGeom prst="rect">
            <a:avLst/>
          </a:prstGeom>
          <a:ln>
            <a:solidFill>
              <a:schemeClr val="tx2"/>
            </a:solidFill>
            <a:prstDash val="lgDashDot"/>
          </a:ln>
        </p:spPr>
        <p:txBody>
          <a:bodyPr wrap="square">
            <a:spAutoFit/>
          </a:bodyPr>
          <a:lstStyle/>
          <a:p>
            <a:pPr marL="1704975"/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NIS-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Programme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и Сертификат выпускника 12 класса Интеллектуальных школ вошли в список централизованной системы подачи заявок на зачисление в высшие учебные заведения Великобритании </a:t>
            </a:r>
            <a:r>
              <a:rPr lang="ru-RU" sz="1600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UCAS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Universities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Colleges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Admissions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Service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AutoShape 2" descr="Image result for U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upload.wikimedia.org/wikipedia/commons/thumb/e/e9/UCAS_logo.svg/1280px-UCAS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3" y="2040630"/>
            <a:ext cx="1488827" cy="4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33065" y="4100076"/>
            <a:ext cx="11992118" cy="830997"/>
            <a:chOff x="87827" y="3563083"/>
            <a:chExt cx="11992118" cy="83099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7827" y="3563083"/>
              <a:ext cx="11992118" cy="830997"/>
            </a:xfrm>
            <a:prstGeom prst="rect">
              <a:avLst/>
            </a:prstGeom>
            <a:ln>
              <a:solidFill>
                <a:schemeClr val="tx2"/>
              </a:solidFill>
              <a:prstDash val="lgDashDot"/>
            </a:ln>
          </p:spPr>
          <p:txBody>
            <a:bodyPr wrap="square">
              <a:spAutoFit/>
            </a:bodyPr>
            <a:lstStyle/>
            <a:p>
              <a:pPr marL="1704975"/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Нидерландское </a:t>
              </a:r>
              <a:r>
                <a:rPr lang="ru-RU" sz="1600" dirty="0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агентство по интернационализации в сфере образования </a:t>
              </a:r>
              <a:r>
                <a:rPr lang="en-US" sz="1600" b="1" dirty="0" err="1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Nuffic</a:t>
              </a:r>
              <a:r>
                <a:rPr lang="en-US" sz="1600" dirty="0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dirty="0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признала NIS-</a:t>
              </a:r>
              <a:r>
                <a:rPr lang="ru-RU" sz="1600" dirty="0" err="1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Programme</a:t>
              </a:r>
              <a:r>
                <a:rPr lang="ru-RU" sz="1600" dirty="0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и Сертификат выпускника 12 класса с квалификацией VWO </a:t>
              </a:r>
              <a:r>
                <a:rPr lang="ru-RU" sz="1600" dirty="0" err="1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diploma</a:t>
              </a:r>
              <a:r>
                <a:rPr lang="ru-RU" sz="1600" dirty="0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(NLQF 4+/EQF 4). Квалификация VWO </a:t>
              </a:r>
              <a:r>
                <a:rPr lang="ru-RU" sz="1600" dirty="0" err="1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diploma</a:t>
              </a:r>
              <a:r>
                <a:rPr lang="ru-RU" sz="1600" dirty="0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дает возможность прямого поступления на программы </a:t>
              </a:r>
              <a:r>
                <a:rPr lang="ru-RU" sz="1600" dirty="0" err="1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бакалавриата</a:t>
              </a:r>
              <a:r>
                <a:rPr lang="ru-RU" sz="1600" dirty="0">
                  <a:ln/>
                  <a:solidFill>
                    <a:prstClr val="black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исследовательских университетов Нидерландов </a:t>
              </a:r>
            </a:p>
          </p:txBody>
        </p:sp>
        <p:pic>
          <p:nvPicPr>
            <p:cNvPr id="1030" name="Picture 6" descr="Image result for Nuffic log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46" b="33689"/>
            <a:stretch/>
          </p:blipFill>
          <p:spPr bwMode="auto">
            <a:xfrm>
              <a:off x="135149" y="3582852"/>
              <a:ext cx="1668029" cy="774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9200B8-C4B3-4A55-ADD6-451B3862F84F}"/>
              </a:ext>
            </a:extLst>
          </p:cNvPr>
          <p:cNvSpPr/>
          <p:nvPr/>
        </p:nvSpPr>
        <p:spPr>
          <a:xfrm>
            <a:off x="129161" y="5226300"/>
            <a:ext cx="12037749" cy="1400383"/>
          </a:xfrm>
          <a:prstGeom prst="rect">
            <a:avLst/>
          </a:prstGeom>
          <a:ln>
            <a:solidFill>
              <a:schemeClr val="tx2"/>
            </a:solidFill>
            <a:prstDash val="lgDashDot"/>
          </a:ln>
        </p:spPr>
        <p:txBody>
          <a:bodyPr wrap="square">
            <a:spAutoFit/>
          </a:bodyPr>
          <a:lstStyle/>
          <a:p>
            <a:pPr marL="1704975"/>
            <a:r>
              <a:rPr lang="en-SG" sz="1700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Swiss Education Gr</a:t>
            </a:r>
            <a:r>
              <a:rPr lang="en-US" sz="1700" b="1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oup</a:t>
            </a:r>
            <a:r>
              <a:rPr lang="en-US" sz="1700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</a:t>
            </a:r>
            <a:r>
              <a:rPr lang="en-GB" sz="1700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крупнейший провайдер высшего образования в сфере гостеприимства и гостиничного менеджмента Швейцарии признал Сертификат выпускника 12 класса Назарбаев Интеллектуальных школ в качестве критерия для поступления на 1 курс по программам бакалавриата ВУЗов </a:t>
            </a:r>
            <a:r>
              <a:rPr lang="en-US" sz="17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SEG </a:t>
            </a:r>
            <a:r>
              <a:rPr lang="en-GB" sz="17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Culinary Arts Academy Switzerland,  César Ritz Colleges Switzerland, Hotel Institute Montreux, IHTTI School of Hotel Management and Swiss Hotel Management School </a:t>
            </a:r>
            <a:r>
              <a:rPr lang="ru-RU" sz="17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основании результатов обучения в Интеллектуальных школах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FE40431E-1EC5-427F-BD37-4E681318492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93436" y="5472516"/>
            <a:ext cx="1604171" cy="69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2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0566" y="219358"/>
            <a:ext cx="7204544" cy="324635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l"/>
            <a:r>
              <a:rPr lang="ru-RU" sz="2400" b="1" dirty="0">
                <a:latin typeface="Arial Narrow" panose="020B0606020202030204" pitchFamily="34" charset="0"/>
              </a:rPr>
              <a:t>Признание </a:t>
            </a:r>
            <a:r>
              <a:rPr lang="en-US" sz="2400" b="1" dirty="0">
                <a:latin typeface="Arial Narrow" panose="020B0606020202030204" pitchFamily="34" charset="0"/>
              </a:rPr>
              <a:t>NIS-</a:t>
            </a:r>
            <a:r>
              <a:rPr lang="en-US" sz="2400" b="1" dirty="0" err="1">
                <a:latin typeface="Arial Narrow" panose="020B0606020202030204" pitchFamily="34" charset="0"/>
              </a:rPr>
              <a:t>Programme</a:t>
            </a:r>
            <a:r>
              <a:rPr lang="ru-RU" sz="2400" b="1" dirty="0">
                <a:latin typeface="Arial Narrow" panose="020B0606020202030204" pitchFamily="34" charset="0"/>
              </a:rPr>
              <a:t> и Сертификата за рубежом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346418C-DF97-447F-B584-C28FBF48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8909"/>
            <a:ext cx="2844800" cy="365125"/>
          </a:xfrm>
        </p:spPr>
        <p:txBody>
          <a:bodyPr/>
          <a:lstStyle/>
          <a:p>
            <a:fld id="{38D008CD-8A90-45D4-846A-2BD3F5707A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4" name="ÐÐ°ÑÑÐ¸Ð½ÐºÐ¸ Ð¿Ð¾ Ð·Ð°Ð¿ÑÐ¾ÑÑ pusan university logo" descr="ÐÐ°ÑÑÐ¸Ð½ÐºÐ¸ Ð¿Ð¾ Ð·Ð°Ð¿ÑÐ¾ÑÑ pusan university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67" y="1211534"/>
            <a:ext cx="702735" cy="7041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64A4E3C-0FBB-49D1-A010-C44ECC486BA3}"/>
              </a:ext>
            </a:extLst>
          </p:cNvPr>
          <p:cNvGrpSpPr/>
          <p:nvPr/>
        </p:nvGrpSpPr>
        <p:grpSpPr>
          <a:xfrm>
            <a:off x="191611" y="586174"/>
            <a:ext cx="11975915" cy="584775"/>
            <a:chOff x="198891" y="698190"/>
            <a:chExt cx="11975915" cy="58477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98891" y="698190"/>
              <a:ext cx="11975915" cy="584775"/>
            </a:xfrm>
            <a:prstGeom prst="rect">
              <a:avLst/>
            </a:prstGeom>
            <a:ln>
              <a:solidFill>
                <a:schemeClr val="tx2"/>
              </a:solidFill>
              <a:prstDash val="lgDashDot"/>
            </a:ln>
          </p:spPr>
          <p:txBody>
            <a:bodyPr wrap="square">
              <a:spAutoFit/>
            </a:bodyPr>
            <a:lstStyle/>
            <a:p>
              <a:pPr marL="1704975"/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Кембриджский университет признает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Сертификат 12 класса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Назарбаев Интеллектуальных школ для поступления на программы бакалавриата университета с 2018 года.</a:t>
              </a:r>
            </a:p>
          </p:txBody>
        </p:sp>
        <p:pic>
          <p:nvPicPr>
            <p:cNvPr id="37" name="ÐÐ°ÑÑÐ¸Ð½ÐºÐ¸ Ð¿Ð¾ Ð·Ð°Ð¿ÑÐ¾ÑÑ cambridge university logo" descr="ÐÐ°ÑÑÐ¸Ð½ÐºÐ¸ Ð¿Ð¾ Ð·Ð°Ð¿ÑÐ¾ÑÑ cambridge university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384" y="782618"/>
              <a:ext cx="1645413" cy="380945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209094" y="1258060"/>
            <a:ext cx="11983195" cy="584775"/>
          </a:xfrm>
          <a:prstGeom prst="rect">
            <a:avLst/>
          </a:prstGeom>
          <a:ln>
            <a:solidFill>
              <a:schemeClr val="tx2"/>
            </a:solidFill>
            <a:prstDash val="lgDashDot"/>
          </a:ln>
        </p:spPr>
        <p:txBody>
          <a:bodyPr wrap="square">
            <a:spAutoFit/>
          </a:bodyPr>
          <a:lstStyle/>
          <a:p>
            <a:pPr marL="1704975"/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Пусанский национальный университет (Южная Корея) признает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Сертификат 12 класса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Назарбаев Интеллектуальных школ для поступления на программы бакалавриата университета </a:t>
            </a: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с 2018 года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3" name="AutoShape 2" descr="Image result for U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7AD5FF2-E0ED-496B-B6DE-BC3A75667A27}"/>
              </a:ext>
            </a:extLst>
          </p:cNvPr>
          <p:cNvGrpSpPr/>
          <p:nvPr/>
        </p:nvGrpSpPr>
        <p:grpSpPr>
          <a:xfrm>
            <a:off x="209094" y="1939219"/>
            <a:ext cx="11983195" cy="584775"/>
            <a:chOff x="195249" y="2087215"/>
            <a:chExt cx="11983195" cy="584775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5249" y="2087215"/>
              <a:ext cx="11983195" cy="584775"/>
            </a:xfrm>
            <a:prstGeom prst="rect">
              <a:avLst/>
            </a:prstGeom>
            <a:ln>
              <a:solidFill>
                <a:schemeClr val="tx2"/>
              </a:solidFill>
              <a:prstDash val="lgDashDot"/>
            </a:ln>
          </p:spPr>
          <p:txBody>
            <a:bodyPr wrap="square">
              <a:spAutoFit/>
            </a:bodyPr>
            <a:lstStyle/>
            <a:p>
              <a:pPr marL="1704975"/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Городской университет Гонконга признает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Сертификат 12 класса 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Назарбаев Интеллектуальных школ для поступления на программы бакалавриата университета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 2019 года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pic>
          <p:nvPicPr>
            <p:cNvPr id="1032" name="Picture 8" descr="Image result for CityU  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109748"/>
              <a:ext cx="1081861" cy="549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A48DBD1-563A-49A5-96C3-E468A765F405}"/>
              </a:ext>
            </a:extLst>
          </p:cNvPr>
          <p:cNvGrpSpPr/>
          <p:nvPr/>
        </p:nvGrpSpPr>
        <p:grpSpPr>
          <a:xfrm>
            <a:off x="190205" y="3306822"/>
            <a:ext cx="11983195" cy="584775"/>
            <a:chOff x="198891" y="3454432"/>
            <a:chExt cx="11983195" cy="58477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98891" y="3454432"/>
              <a:ext cx="11983195" cy="584775"/>
            </a:xfrm>
            <a:prstGeom prst="rect">
              <a:avLst/>
            </a:prstGeom>
            <a:ln>
              <a:solidFill>
                <a:schemeClr val="tx2"/>
              </a:solidFill>
              <a:prstDash val="lgDashDot"/>
            </a:ln>
          </p:spPr>
          <p:txBody>
            <a:bodyPr wrap="square">
              <a:spAutoFit/>
            </a:bodyPr>
            <a:lstStyle/>
            <a:p>
              <a:pPr marL="1704975"/>
              <a:r>
                <a:rPr lang="ru-RU" sz="1600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Борнмутский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Университет (Великобритания) признает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Сертификат 12 класса 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Назарбаев Интеллектуальных школ для поступления на программы бакалавриата университета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 2019 года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pic>
          <p:nvPicPr>
            <p:cNvPr id="21" name="Рисунок 20"/>
            <p:cNvPicPr/>
            <p:nvPr/>
          </p:nvPicPr>
          <p:blipFill rotWithShape="1">
            <a:blip r:embed="rId5"/>
            <a:srcRect l="17602" t="11071" r="62149" b="82333"/>
            <a:stretch/>
          </p:blipFill>
          <p:spPr bwMode="auto">
            <a:xfrm>
              <a:off x="244384" y="3572361"/>
              <a:ext cx="1546601" cy="3587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6DB0048-50FE-400C-9770-4F120E296F43}"/>
              </a:ext>
            </a:extLst>
          </p:cNvPr>
          <p:cNvGrpSpPr/>
          <p:nvPr/>
        </p:nvGrpSpPr>
        <p:grpSpPr>
          <a:xfrm>
            <a:off x="182990" y="4711419"/>
            <a:ext cx="11983195" cy="584775"/>
            <a:chOff x="209098" y="4888478"/>
            <a:chExt cx="11983195" cy="58477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09098" y="4888478"/>
              <a:ext cx="11983195" cy="584775"/>
            </a:xfrm>
            <a:prstGeom prst="rect">
              <a:avLst/>
            </a:prstGeom>
            <a:ln>
              <a:solidFill>
                <a:schemeClr val="tx2"/>
              </a:solidFill>
              <a:prstDash val="lgDashDot"/>
            </a:ln>
          </p:spPr>
          <p:txBody>
            <a:bodyPr wrap="square">
              <a:spAutoFit/>
            </a:bodyPr>
            <a:lstStyle/>
            <a:p>
              <a:pPr marL="1704975"/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Университет </a:t>
              </a:r>
              <a:r>
                <a:rPr lang="ru-RU" sz="1600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Йонсей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(Республика Корея) признает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Сертификат 12 класса 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Назарбаев Интеллектуальных школ для поступления на программы бакалавриата университета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 2019 года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384" y="4930659"/>
              <a:ext cx="1625637" cy="524765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9B787AE-D55A-4374-9685-C92E04C44C36}"/>
              </a:ext>
            </a:extLst>
          </p:cNvPr>
          <p:cNvGrpSpPr/>
          <p:nvPr/>
        </p:nvGrpSpPr>
        <p:grpSpPr>
          <a:xfrm>
            <a:off x="191611" y="2621561"/>
            <a:ext cx="11983195" cy="584775"/>
            <a:chOff x="191611" y="2762096"/>
            <a:chExt cx="11983195" cy="58477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91611" y="2762096"/>
              <a:ext cx="11983195" cy="584775"/>
            </a:xfrm>
            <a:prstGeom prst="rect">
              <a:avLst/>
            </a:prstGeom>
            <a:ln>
              <a:solidFill>
                <a:schemeClr val="tx2"/>
              </a:solidFill>
              <a:prstDash val="lgDashDot"/>
            </a:ln>
          </p:spPr>
          <p:txBody>
            <a:bodyPr wrap="square">
              <a:spAutoFit/>
            </a:bodyPr>
            <a:lstStyle/>
            <a:p>
              <a:pPr marL="1704975"/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Гонконгский Политехнический университет признает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Сертификат 12 класса 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Назарбаев Интеллектуальных школ для поступления на программы бакалавриата университета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 2019 года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3813" y="2861321"/>
              <a:ext cx="1431110" cy="386324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393668B-A789-4F45-8490-67E33A5A255F}"/>
              </a:ext>
            </a:extLst>
          </p:cNvPr>
          <p:cNvGrpSpPr/>
          <p:nvPr/>
        </p:nvGrpSpPr>
        <p:grpSpPr>
          <a:xfrm>
            <a:off x="182989" y="5394001"/>
            <a:ext cx="11983195" cy="584775"/>
            <a:chOff x="209097" y="5541795"/>
            <a:chExt cx="11983195" cy="58477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09097" y="5541795"/>
              <a:ext cx="11983195" cy="584775"/>
            </a:xfrm>
            <a:prstGeom prst="rect">
              <a:avLst/>
            </a:prstGeom>
            <a:ln>
              <a:solidFill>
                <a:schemeClr val="tx2"/>
              </a:solidFill>
              <a:prstDash val="lgDashDot"/>
            </a:ln>
          </p:spPr>
          <p:txBody>
            <a:bodyPr wrap="square">
              <a:spAutoFit/>
            </a:bodyPr>
            <a:lstStyle/>
            <a:p>
              <a:pPr marL="1704975"/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Глазго </a:t>
              </a:r>
              <a:r>
                <a:rPr lang="ru-RU" sz="1600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Каледониан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Университет (Великобритания) признает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Сертификат 12 класса 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Назарбаев Интеллектуальных школ для поступления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 второй курс 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по программам бакалавриата университета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 2019 года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8646" y="5598017"/>
              <a:ext cx="1017901" cy="511296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0741AC9A-8E6C-458B-AAB6-A99DBC524A19}"/>
              </a:ext>
            </a:extLst>
          </p:cNvPr>
          <p:cNvGrpSpPr/>
          <p:nvPr/>
        </p:nvGrpSpPr>
        <p:grpSpPr>
          <a:xfrm>
            <a:off x="182988" y="6087295"/>
            <a:ext cx="11983195" cy="584775"/>
            <a:chOff x="150944" y="6017872"/>
            <a:chExt cx="11983195" cy="584775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CF3F06F6-E5BE-428B-9A76-FCA2A64B634A}"/>
                </a:ext>
              </a:extLst>
            </p:cNvPr>
            <p:cNvSpPr/>
            <p:nvPr/>
          </p:nvSpPr>
          <p:spPr>
            <a:xfrm>
              <a:off x="150944" y="6017872"/>
              <a:ext cx="11983195" cy="584775"/>
            </a:xfrm>
            <a:prstGeom prst="rect">
              <a:avLst/>
            </a:prstGeom>
            <a:ln>
              <a:solidFill>
                <a:schemeClr val="tx2"/>
              </a:solidFill>
              <a:prstDash val="lgDashDot"/>
            </a:ln>
          </p:spPr>
          <p:txBody>
            <a:bodyPr wrap="square">
              <a:spAutoFit/>
            </a:bodyPr>
            <a:lstStyle/>
            <a:p>
              <a:pPr marL="1704975"/>
              <a:r>
                <a:rPr lang="ru-RU" sz="1600" dirty="0" err="1">
                  <a:solidFill>
                    <a:prstClr val="black"/>
                  </a:solidFill>
                  <a:latin typeface="Arial Narrow" panose="020B0606020202030204" pitchFamily="34" charset="0"/>
                </a:rPr>
                <a:t>Лафборо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Университет (Великобритания) признает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Сертификат 12 класса 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Назарбаев Интеллектуальных школ для поступления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 первый курс 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по программам бакалавриата университета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 2019 года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9FE527-72D1-414A-BD3F-7D7FFC7BE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63" y="6076881"/>
              <a:ext cx="1309533" cy="472482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52CD647-4D75-409E-8B26-1E5DE307625C}"/>
              </a:ext>
            </a:extLst>
          </p:cNvPr>
          <p:cNvGrpSpPr/>
          <p:nvPr/>
        </p:nvGrpSpPr>
        <p:grpSpPr>
          <a:xfrm>
            <a:off x="182991" y="3955479"/>
            <a:ext cx="11983195" cy="649351"/>
            <a:chOff x="182991" y="3955479"/>
            <a:chExt cx="11983195" cy="64935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0"/>
            <a:srcRect l="32472" t="53624" r="3497"/>
            <a:stretch/>
          </p:blipFill>
          <p:spPr>
            <a:xfrm>
              <a:off x="215134" y="3955479"/>
              <a:ext cx="1622323" cy="649351"/>
            </a:xfrm>
            <a:prstGeom prst="rect">
              <a:avLst/>
            </a:prstGeom>
          </p:spPr>
        </p:pic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1F655486-B31B-4B82-9CCF-F9BDE67FF1A9}"/>
                </a:ext>
              </a:extLst>
            </p:cNvPr>
            <p:cNvSpPr/>
            <p:nvPr/>
          </p:nvSpPr>
          <p:spPr>
            <a:xfrm>
              <a:off x="182991" y="4004588"/>
              <a:ext cx="11983195" cy="584775"/>
            </a:xfrm>
            <a:prstGeom prst="rect">
              <a:avLst/>
            </a:prstGeom>
            <a:ln>
              <a:solidFill>
                <a:schemeClr val="tx2"/>
              </a:solidFill>
              <a:prstDash val="lgDashDot"/>
            </a:ln>
          </p:spPr>
          <p:txBody>
            <a:bodyPr wrap="square">
              <a:spAutoFit/>
            </a:bodyPr>
            <a:lstStyle/>
            <a:p>
              <a:pPr marL="1704975"/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Университет Монаша (Австралия) признает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Сертификат 12 класса 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Назарбаев Интеллектуальных школ для поступления на программы бакалавриата университета </a:t>
              </a:r>
              <a:r>
                <a:rPr lang="ru-RU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с 2019 года</a:t>
              </a: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94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6958" y="189211"/>
            <a:ext cx="7204544" cy="324635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l"/>
            <a:r>
              <a:rPr lang="ru-RU" sz="2400" b="1" dirty="0">
                <a:latin typeface="Arial Narrow" panose="020B0606020202030204" pitchFamily="34" charset="0"/>
              </a:rPr>
              <a:t>Признание </a:t>
            </a:r>
            <a:r>
              <a:rPr lang="en-US" sz="2400" b="1" dirty="0">
                <a:latin typeface="Arial Narrow" panose="020B0606020202030204" pitchFamily="34" charset="0"/>
              </a:rPr>
              <a:t>NIS-</a:t>
            </a:r>
            <a:r>
              <a:rPr lang="en-US" sz="2400" b="1" dirty="0" err="1">
                <a:latin typeface="Arial Narrow" panose="020B0606020202030204" pitchFamily="34" charset="0"/>
              </a:rPr>
              <a:t>Programme</a:t>
            </a:r>
            <a:r>
              <a:rPr lang="ru-RU" sz="2400" b="1" dirty="0">
                <a:latin typeface="Arial Narrow" panose="020B0606020202030204" pitchFamily="34" charset="0"/>
              </a:rPr>
              <a:t> и сертификата 12 класса в РК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2" y="2420899"/>
            <a:ext cx="1554201" cy="4368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t="9500" r="32360" b="18500"/>
          <a:stretch/>
        </p:blipFill>
        <p:spPr>
          <a:xfrm>
            <a:off x="358898" y="1679888"/>
            <a:ext cx="547917" cy="6743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" y="977556"/>
            <a:ext cx="1647056" cy="8921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" y="2955286"/>
            <a:ext cx="1834152" cy="43102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56" y="4627043"/>
            <a:ext cx="985818" cy="3779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6" y="3471689"/>
            <a:ext cx="500117" cy="50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5" y="3233772"/>
            <a:ext cx="1194558" cy="6075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6" y="4064279"/>
            <a:ext cx="1660237" cy="38901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97055" y="6270975"/>
            <a:ext cx="9474695" cy="646331"/>
          </a:xfrm>
          <a:prstGeom prst="rect">
            <a:avLst/>
          </a:prstGeom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Ряд университетов Казахстана засчитывают кредиты по отдельным предметам в зависимости от специальностей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346418C-DF97-447F-B584-C28FBF48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8909"/>
            <a:ext cx="2844800" cy="365125"/>
          </a:xfrm>
        </p:spPr>
        <p:txBody>
          <a:bodyPr/>
          <a:lstStyle/>
          <a:p>
            <a:fld id="{38D008CD-8A90-45D4-846A-2BD3F5707A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" name="ÐÐ°ÑÑÐ¸Ð½ÐºÐ¸ Ð¿Ð¾ Ð·Ð°Ð¿ÑÐ¾ÑÑ ÐÐ°Ð²Ð»Ð¾Ð´Ð°ÑÑÐºÐ¸Ð¹ Ð³Ð¾ÑÑÐ´Ð°ÑÑÑÐ²ÐµÐ½Ð½ÑÐ¹ ÑÐ½Ð¸Ð²ÐµÑÑÐ¸ÑÐµÑ Ð¸Ð¼ÐµÐ½Ð¸ Ð¡.Ð¢Ð¾ÑÐ°Ð¹Ð³ÑÑÐ¾Ð²Ð° ÑÐ¼Ð±Ð»ÐµÐ¼Ð°" descr="ÐÐ°ÑÑÐ¸Ð½ÐºÐ¸ Ð¿Ð¾ Ð·Ð°Ð¿ÑÐ¾ÑÑ ÐÐ°Ð²Ð»Ð¾Ð´Ð°ÑÑÐºÐ¸Ð¹ Ð³Ð¾ÑÑÐ´Ð°ÑÑÑÐ²ÐµÐ½Ð½ÑÐ¹ ÑÐ½Ð¸Ð²ÐµÑÑÐ¸ÑÐµÑ Ð¸Ð¼ÐµÐ½Ð¸ Ð¡.Ð¢Ð¾ÑÐ°Ð¹Ð³ÑÑÐ¾Ð²Ð° ÑÐ¼Ð±Ð»ÐµÐ¼Ð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16" y="4564215"/>
            <a:ext cx="685799" cy="564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Рисунок 15" descr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958" y="757779"/>
            <a:ext cx="1449515" cy="31754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2000278" y="602054"/>
            <a:ext cx="9956222" cy="646331"/>
          </a:xfrm>
          <a:prstGeom prst="rect">
            <a:avLst/>
          </a:prstGeom>
          <a:ln>
            <a:solidFill>
              <a:schemeClr val="tx2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Назарбаев Университет </a:t>
            </a:r>
            <a:r>
              <a:rPr lang="ru-RU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принимает выпускников Интеллектуальных школ на программы бакалавриата, минуя программу </a:t>
            </a:r>
            <a:r>
              <a:rPr lang="ru-RU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Foundation</a:t>
            </a:r>
            <a:r>
              <a:rPr lang="ru-RU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в зависимости от результатов экзамена,  с 2015 года.</a:t>
            </a:r>
          </a:p>
        </p:txBody>
      </p:sp>
      <p:pic>
        <p:nvPicPr>
          <p:cNvPr id="1026" name="Picture 2" descr="Image result for KazNU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14" y="1661523"/>
            <a:ext cx="738241" cy="7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990538" y="1286467"/>
            <a:ext cx="9956222" cy="5109091"/>
          </a:xfrm>
          <a:prstGeom prst="rect">
            <a:avLst/>
          </a:prstGeom>
          <a:ln>
            <a:solidFill>
              <a:schemeClr val="tx2"/>
            </a:solidFill>
            <a:prstDash val="lgDashDot"/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Казахский национальный исследовательский технический университет имени К.И. 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Сатпаева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Казахский национальный университет аль-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Фараби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Казахстанско-Британский технический университет;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Международный университет информационных технологий;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Казахстанский институт менеджмента, экономики и прогнозирования (КИМЭП);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Актюбинский региональный государственный университет имени К. </a:t>
            </a:r>
            <a:r>
              <a:rPr lang="ru-RU" sz="1600" dirty="0" err="1">
                <a:latin typeface="Arial Narrow" panose="020B0606020202030204" pitchFamily="34" charset="0"/>
              </a:rPr>
              <a:t>Жубанова</a:t>
            </a:r>
            <a:r>
              <a:rPr lang="ru-RU" sz="1600" dirty="0">
                <a:latin typeface="Arial Narrow" panose="020B060602020203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 err="1">
                <a:latin typeface="Arial Narrow" panose="020B0606020202030204" pitchFamily="34" charset="0"/>
              </a:rPr>
              <a:t>Алматинский</a:t>
            </a:r>
            <a:r>
              <a:rPr lang="ru-RU" sz="1600" dirty="0">
                <a:latin typeface="Arial Narrow" panose="020B0606020202030204" pitchFamily="34" charset="0"/>
              </a:rPr>
              <a:t> университет энергетики и связи;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Алматы </a:t>
            </a:r>
            <a:r>
              <a:rPr lang="ru-RU" sz="1600" dirty="0" err="1">
                <a:latin typeface="Arial Narrow" panose="020B0606020202030204" pitchFamily="34" charset="0"/>
              </a:rPr>
              <a:t>Менеджемент</a:t>
            </a:r>
            <a:r>
              <a:rPr lang="ru-RU" sz="1600" dirty="0">
                <a:latin typeface="Arial Narrow" panose="020B0606020202030204" pitchFamily="34" charset="0"/>
              </a:rPr>
              <a:t> Университет </a:t>
            </a:r>
            <a:r>
              <a:rPr lang="en-US" sz="1600" dirty="0">
                <a:latin typeface="Arial Narrow" panose="020B0606020202030204" pitchFamily="34" charset="0"/>
              </a:rPr>
              <a:t>(</a:t>
            </a:r>
            <a:r>
              <a:rPr lang="en-US" sz="1600" dirty="0" err="1">
                <a:latin typeface="Arial Narrow" panose="020B0606020202030204" pitchFamily="34" charset="0"/>
              </a:rPr>
              <a:t>AlmaU</a:t>
            </a:r>
            <a:r>
              <a:rPr lang="en-US" sz="1600" dirty="0">
                <a:latin typeface="Arial Narrow" panose="020B0606020202030204" pitchFamily="34" charset="0"/>
              </a:rPr>
              <a:t>)</a:t>
            </a:r>
            <a:r>
              <a:rPr lang="ru-RU" sz="1600" dirty="0">
                <a:latin typeface="Arial Narrow" panose="020B060602020203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Павлодарский государственный университет имени </a:t>
            </a:r>
            <a:r>
              <a:rPr lang="ru-RU" sz="1600" dirty="0" err="1">
                <a:latin typeface="Arial Narrow" panose="020B0606020202030204" pitchFamily="34" charset="0"/>
              </a:rPr>
              <a:t>Торайгырова</a:t>
            </a:r>
            <a:r>
              <a:rPr lang="ru-RU" sz="1600" dirty="0">
                <a:latin typeface="Arial Narrow" panose="020B0606020202030204" pitchFamily="34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Университет </a:t>
            </a:r>
            <a:r>
              <a:rPr lang="ru-RU" sz="1600" dirty="0" err="1">
                <a:latin typeface="Arial Narrow" panose="020B0606020202030204" pitchFamily="34" charset="0"/>
              </a:rPr>
              <a:t>Нархоз</a:t>
            </a:r>
            <a:r>
              <a:rPr lang="ru-RU" sz="1600" dirty="0">
                <a:latin typeface="Arial Narrow" panose="020B0606020202030204" pitchFamily="34" charset="0"/>
              </a:rPr>
              <a:t> по специальности «Бакалавр бизнес администрирования»;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 err="1">
                <a:latin typeface="Arial Narrow" panose="020B0606020202030204" pitchFamily="34" charset="0"/>
              </a:rPr>
              <a:t>Таразский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государсвенный</a:t>
            </a:r>
            <a:r>
              <a:rPr lang="ru-RU" sz="1600" dirty="0">
                <a:latin typeface="Arial Narrow" panose="020B0606020202030204" pitchFamily="34" charset="0"/>
              </a:rPr>
              <a:t> педагогический университет; 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Университет Сулеймана Демиреля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Восточно-Казахстанский университет им. </a:t>
            </a:r>
            <a:r>
              <a:rPr lang="ru-RU" sz="1600" dirty="0" err="1">
                <a:latin typeface="Arial Narrow" panose="020B0606020202030204" pitchFamily="34" charset="0"/>
              </a:rPr>
              <a:t>Сарсена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Аманжолова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Южно-Казахстанский государственный университет им. </a:t>
            </a:r>
            <a:r>
              <a:rPr lang="ru-RU" sz="1600" dirty="0" err="1">
                <a:latin typeface="Arial Narrow" panose="020B0606020202030204" pitchFamily="34" charset="0"/>
              </a:rPr>
              <a:t>Ауэзова</a:t>
            </a:r>
            <a:endParaRPr lang="en-US" sz="1600" dirty="0">
              <a:latin typeface="Arial Narrow" panose="020B0606020202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latin typeface="Arial Narrow" panose="020B0606020202030204" pitchFamily="34" charset="0"/>
              </a:rPr>
              <a:t>Университет Международного Бизнеса 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принимают на 3 летние программы </a:t>
            </a:r>
            <a:r>
              <a:rPr lang="ru-RU" sz="1600" dirty="0" err="1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баклавриата</a:t>
            </a:r>
            <a:r>
              <a:rPr lang="ru-RU" sz="1600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в зависимости от результатов </a:t>
            </a:r>
            <a:r>
              <a:rPr lang="ru-RU" sz="1600" b="1" dirty="0">
                <a:ln/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сертификата 12 класса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03AEEF-87C7-4900-AC8E-E23D61CCB4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9777" y="5069875"/>
            <a:ext cx="730326" cy="4928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D2E66CB-7C52-430B-ABFB-115A7D4D982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8534" t="15238" r="10267" b="16616"/>
          <a:stretch/>
        </p:blipFill>
        <p:spPr>
          <a:xfrm>
            <a:off x="134061" y="5108569"/>
            <a:ext cx="641609" cy="581336"/>
          </a:xfrm>
          <a:prstGeom prst="rect">
            <a:avLst/>
          </a:prstGeom>
          <a:noFill/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993C4DA-0344-4276-B6AB-5B3593EB863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88335" b="-15584"/>
          <a:stretch/>
        </p:blipFill>
        <p:spPr>
          <a:xfrm>
            <a:off x="1371417" y="5707202"/>
            <a:ext cx="503705" cy="5742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1C4D67-BED1-4F49-AC4D-150421C44E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3796" y="5672639"/>
            <a:ext cx="1090357" cy="4547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2C92D42-AF88-46DA-84BB-C73945B09C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617" y="6167171"/>
            <a:ext cx="676863" cy="6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9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574</Words>
  <Application>Microsoft Office PowerPoint</Application>
  <PresentationFormat>Широкоэкранный</PresentationFormat>
  <Paragraphs>38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Тема Office</vt:lpstr>
      <vt:lpstr>     Признание Сертификата 12 класса Назарбаев Интеллектуальных школ</vt:lpstr>
      <vt:lpstr>Признание NIS-Programme и Сертификата за рубежом </vt:lpstr>
      <vt:lpstr>Признание NIS-Programme и Сертификата за рубежом </vt:lpstr>
      <vt:lpstr>Признание NIS-Programme и сертификата 12 класса в РК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Садык Гульнар Бахытжанкызы</dc:creator>
  <cp:lastModifiedBy>Садык Гульнар Бахытжанкызы</cp:lastModifiedBy>
  <cp:revision>25</cp:revision>
  <cp:lastPrinted>2019-04-08T05:26:44Z</cp:lastPrinted>
  <dcterms:created xsi:type="dcterms:W3CDTF">2019-04-04T12:06:19Z</dcterms:created>
  <dcterms:modified xsi:type="dcterms:W3CDTF">2019-11-27T11:19:53Z</dcterms:modified>
</cp:coreProperties>
</file>